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Sniglet" charset="1" panose="0407050503010002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png" Type="http://schemas.openxmlformats.org/officeDocument/2006/relationships/image"/><Relationship Id="rId14" Target="../media/image48.png" Type="http://schemas.openxmlformats.org/officeDocument/2006/relationships/image"/><Relationship Id="rId15" Target="../media/image49.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12" Target="../media/image76.png" Type="http://schemas.openxmlformats.org/officeDocument/2006/relationships/image"/><Relationship Id="rId13" Target="../media/image77.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 Id="rId6" Target="../media/image92.png" Type="http://schemas.openxmlformats.org/officeDocument/2006/relationships/image"/><Relationship Id="rId7" Target="../media/image93.png" Type="http://schemas.openxmlformats.org/officeDocument/2006/relationships/image"/><Relationship Id="rId8" Target="../media/image94.png" Type="http://schemas.openxmlformats.org/officeDocument/2006/relationships/image"/><Relationship Id="rId9" Target="../media/image9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png" Type="http://schemas.openxmlformats.org/officeDocument/2006/relationships/image"/><Relationship Id="rId7" Target="../media/image101.png" Type="http://schemas.openxmlformats.org/officeDocument/2006/relationships/image"/><Relationship Id="rId8" Target="../media/image102.png" Type="http://schemas.openxmlformats.org/officeDocument/2006/relationships/image"/><Relationship Id="rId9" Target="../media/image10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06.png" Type="http://schemas.openxmlformats.org/officeDocument/2006/relationships/image"/><Relationship Id="rId15" Target="../media/image107.png" Type="http://schemas.openxmlformats.org/officeDocument/2006/relationships/image"/><Relationship Id="rId16" Target="../media/image108.png" Type="http://schemas.openxmlformats.org/officeDocument/2006/relationships/image"/><Relationship Id="rId17" Target="../media/image10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png" Type="http://schemas.openxmlformats.org/officeDocument/2006/relationships/image"/><Relationship Id="rId12" Target="../media/image118.png" Type="http://schemas.openxmlformats.org/officeDocument/2006/relationships/image"/><Relationship Id="rId13" Target="../media/image119.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114.png" Type="http://schemas.openxmlformats.org/officeDocument/2006/relationships/image"/><Relationship Id="rId9" Target="../media/image1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2.png" Type="http://schemas.openxmlformats.org/officeDocument/2006/relationships/image"/><Relationship Id="rId11" Target="../media/image1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20.png" Type="http://schemas.openxmlformats.org/officeDocument/2006/relationships/image"/><Relationship Id="rId9" Target="../media/image1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124.png" Type="http://schemas.openxmlformats.org/officeDocument/2006/relationships/image"/><Relationship Id="rId3" Target="../media/image125.svg" Type="http://schemas.openxmlformats.org/officeDocument/2006/relationships/image"/><Relationship Id="rId4" Target="../media/image126.png" Type="http://schemas.openxmlformats.org/officeDocument/2006/relationships/image"/><Relationship Id="rId5" Target="../media/image127.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0.png" Type="http://schemas.openxmlformats.org/officeDocument/2006/relationships/image"/><Relationship Id="rId11" Target="../media/image13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32.png" Type="http://schemas.openxmlformats.org/officeDocument/2006/relationships/image"/><Relationship Id="rId9" Target="../media/image13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154220" y="7601920"/>
            <a:ext cx="12695779" cy="5032145"/>
          </a:xfrm>
          <a:custGeom>
            <a:avLst/>
            <a:gdLst/>
            <a:ahLst/>
            <a:cxnLst/>
            <a:rect r="r" b="b" t="t" l="l"/>
            <a:pathLst>
              <a:path h="5032145" w="12695779">
                <a:moveTo>
                  <a:pt x="0" y="0"/>
                </a:moveTo>
                <a:lnTo>
                  <a:pt x="12695779" y="0"/>
                </a:lnTo>
                <a:lnTo>
                  <a:pt x="12695779" y="5032145"/>
                </a:lnTo>
                <a:lnTo>
                  <a:pt x="0" y="5032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9706" y="6863518"/>
            <a:ext cx="4549946" cy="3979135"/>
          </a:xfrm>
          <a:custGeom>
            <a:avLst/>
            <a:gdLst/>
            <a:ahLst/>
            <a:cxnLst/>
            <a:rect r="r" b="b" t="t" l="l"/>
            <a:pathLst>
              <a:path h="3979135" w="4549946">
                <a:moveTo>
                  <a:pt x="0" y="0"/>
                </a:moveTo>
                <a:lnTo>
                  <a:pt x="4549946" y="0"/>
                </a:lnTo>
                <a:lnTo>
                  <a:pt x="4549946" y="3979135"/>
                </a:lnTo>
                <a:lnTo>
                  <a:pt x="0" y="3979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79369" y="1491984"/>
            <a:ext cx="7179931" cy="8795016"/>
          </a:xfrm>
          <a:custGeom>
            <a:avLst/>
            <a:gdLst/>
            <a:ahLst/>
            <a:cxnLst/>
            <a:rect r="r" b="b" t="t" l="l"/>
            <a:pathLst>
              <a:path h="8795016" w="7179931">
                <a:moveTo>
                  <a:pt x="0" y="0"/>
                </a:moveTo>
                <a:lnTo>
                  <a:pt x="7179931" y="0"/>
                </a:lnTo>
                <a:lnTo>
                  <a:pt x="7179931" y="8795016"/>
                </a:lnTo>
                <a:lnTo>
                  <a:pt x="0" y="8795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810664" y="5641851"/>
            <a:ext cx="5066389" cy="688267"/>
            <a:chOff x="0" y="0"/>
            <a:chExt cx="1334358" cy="181272"/>
          </a:xfrm>
        </p:grpSpPr>
        <p:sp>
          <p:nvSpPr>
            <p:cNvPr name="Freeform 6" id="6"/>
            <p:cNvSpPr/>
            <p:nvPr/>
          </p:nvSpPr>
          <p:spPr>
            <a:xfrm flipH="false" flipV="false" rot="0">
              <a:off x="0" y="0"/>
              <a:ext cx="1334358" cy="181272"/>
            </a:xfrm>
            <a:custGeom>
              <a:avLst/>
              <a:gdLst/>
              <a:ahLst/>
              <a:cxnLst/>
              <a:rect r="r" b="b" t="t" l="l"/>
              <a:pathLst>
                <a:path h="181272" w="1334358">
                  <a:moveTo>
                    <a:pt x="18337" y="0"/>
                  </a:moveTo>
                  <a:lnTo>
                    <a:pt x="1316020" y="0"/>
                  </a:lnTo>
                  <a:cubicBezTo>
                    <a:pt x="1326148" y="0"/>
                    <a:pt x="1334358" y="8210"/>
                    <a:pt x="1334358" y="18337"/>
                  </a:cubicBezTo>
                  <a:lnTo>
                    <a:pt x="1334358" y="162935"/>
                  </a:lnTo>
                  <a:cubicBezTo>
                    <a:pt x="1334358" y="167798"/>
                    <a:pt x="1332426" y="172462"/>
                    <a:pt x="1328987" y="175901"/>
                  </a:cubicBezTo>
                  <a:cubicBezTo>
                    <a:pt x="1325548" y="179340"/>
                    <a:pt x="1320884" y="181272"/>
                    <a:pt x="1316020" y="181272"/>
                  </a:cubicBezTo>
                  <a:lnTo>
                    <a:pt x="18337" y="181272"/>
                  </a:lnTo>
                  <a:cubicBezTo>
                    <a:pt x="8210" y="181272"/>
                    <a:pt x="0" y="173062"/>
                    <a:pt x="0" y="162935"/>
                  </a:cubicBezTo>
                  <a:lnTo>
                    <a:pt x="0" y="18337"/>
                  </a:lnTo>
                  <a:cubicBezTo>
                    <a:pt x="0" y="8210"/>
                    <a:pt x="8210" y="0"/>
                    <a:pt x="18337" y="0"/>
                  </a:cubicBezTo>
                  <a:close/>
                </a:path>
              </a:pathLst>
            </a:custGeom>
            <a:solidFill>
              <a:srgbClr val="FFCFC9"/>
            </a:solidFill>
          </p:spPr>
        </p:sp>
        <p:sp>
          <p:nvSpPr>
            <p:cNvPr name="TextBox 7" id="7"/>
            <p:cNvSpPr txBox="true"/>
            <p:nvPr/>
          </p:nvSpPr>
          <p:spPr>
            <a:xfrm>
              <a:off x="0" y="-28575"/>
              <a:ext cx="1334358" cy="20984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378897" y="1876790"/>
            <a:ext cx="2753353" cy="1326616"/>
          </a:xfrm>
          <a:custGeom>
            <a:avLst/>
            <a:gdLst/>
            <a:ahLst/>
            <a:cxnLst/>
            <a:rect r="r" b="b" t="t" l="l"/>
            <a:pathLst>
              <a:path h="1326616" w="2753353">
                <a:moveTo>
                  <a:pt x="0" y="0"/>
                </a:moveTo>
                <a:lnTo>
                  <a:pt x="2753354" y="0"/>
                </a:lnTo>
                <a:lnTo>
                  <a:pt x="2753354" y="1326616"/>
                </a:lnTo>
                <a:lnTo>
                  <a:pt x="0" y="1326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76677" y="5143500"/>
            <a:ext cx="2753353" cy="1326616"/>
          </a:xfrm>
          <a:custGeom>
            <a:avLst/>
            <a:gdLst/>
            <a:ahLst/>
            <a:cxnLst/>
            <a:rect r="r" b="b" t="t" l="l"/>
            <a:pathLst>
              <a:path h="1326616" w="2753353">
                <a:moveTo>
                  <a:pt x="0" y="0"/>
                </a:moveTo>
                <a:lnTo>
                  <a:pt x="2753354" y="0"/>
                </a:lnTo>
                <a:lnTo>
                  <a:pt x="2753354" y="1326616"/>
                </a:lnTo>
                <a:lnTo>
                  <a:pt x="0" y="1326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451908">
            <a:off x="5585040" y="6905667"/>
            <a:ext cx="1623203" cy="1030734"/>
          </a:xfrm>
          <a:custGeom>
            <a:avLst/>
            <a:gdLst/>
            <a:ahLst/>
            <a:cxnLst/>
            <a:rect r="r" b="b" t="t" l="l"/>
            <a:pathLst>
              <a:path h="1030734" w="1623203">
                <a:moveTo>
                  <a:pt x="0" y="0"/>
                </a:moveTo>
                <a:lnTo>
                  <a:pt x="1623204" y="0"/>
                </a:lnTo>
                <a:lnTo>
                  <a:pt x="1623204" y="1030734"/>
                </a:lnTo>
                <a:lnTo>
                  <a:pt x="0" y="10307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098627" y="5625619"/>
            <a:ext cx="4388031" cy="654056"/>
          </a:xfrm>
          <a:prstGeom prst="rect">
            <a:avLst/>
          </a:prstGeom>
        </p:spPr>
        <p:txBody>
          <a:bodyPr anchor="t" rtlCol="false" tIns="0" lIns="0" bIns="0" rIns="0">
            <a:spAutoFit/>
          </a:bodyPr>
          <a:lstStyle/>
          <a:p>
            <a:pPr algn="l">
              <a:lnSpc>
                <a:spcPts val="5424"/>
              </a:lnSpc>
            </a:pPr>
            <a:r>
              <a:rPr lang="en-US" sz="3874">
                <a:solidFill>
                  <a:srgbClr val="06545D"/>
                </a:solidFill>
                <a:latin typeface="Sniglet"/>
                <a:ea typeface="Sniglet"/>
                <a:cs typeface="Sniglet"/>
                <a:sym typeface="Sniglet"/>
              </a:rPr>
              <a:t>By Shraddha Irale</a:t>
            </a:r>
          </a:p>
        </p:txBody>
      </p:sp>
      <p:sp>
        <p:nvSpPr>
          <p:cNvPr name="TextBox 12" id="12"/>
          <p:cNvSpPr txBox="true"/>
          <p:nvPr/>
        </p:nvSpPr>
        <p:spPr>
          <a:xfrm rot="0">
            <a:off x="1900681" y="1791065"/>
            <a:ext cx="4585978" cy="823720"/>
          </a:xfrm>
          <a:prstGeom prst="rect">
            <a:avLst/>
          </a:prstGeom>
        </p:spPr>
        <p:txBody>
          <a:bodyPr anchor="t" rtlCol="false" tIns="0" lIns="0" bIns="0" rIns="0">
            <a:spAutoFit/>
          </a:bodyPr>
          <a:lstStyle/>
          <a:p>
            <a:pPr algn="l">
              <a:lnSpc>
                <a:spcPts val="6799"/>
              </a:lnSpc>
            </a:pPr>
            <a:r>
              <a:rPr lang="en-US" sz="4856">
                <a:solidFill>
                  <a:srgbClr val="06545D"/>
                </a:solidFill>
                <a:latin typeface="Sniglet"/>
                <a:ea typeface="Sniglet"/>
                <a:cs typeface="Sniglet"/>
                <a:sym typeface="Sniglet"/>
              </a:rPr>
              <a:t>SQL Project</a:t>
            </a:r>
          </a:p>
        </p:txBody>
      </p:sp>
      <p:sp>
        <p:nvSpPr>
          <p:cNvPr name="TextBox 13" id="13"/>
          <p:cNvSpPr txBox="true"/>
          <p:nvPr/>
        </p:nvSpPr>
        <p:spPr>
          <a:xfrm rot="0">
            <a:off x="1810664" y="2818478"/>
            <a:ext cx="9167515" cy="2253924"/>
          </a:xfrm>
          <a:prstGeom prst="rect">
            <a:avLst/>
          </a:prstGeom>
        </p:spPr>
        <p:txBody>
          <a:bodyPr anchor="t" rtlCol="false" tIns="0" lIns="0" bIns="0" rIns="0">
            <a:spAutoFit/>
          </a:bodyPr>
          <a:lstStyle/>
          <a:p>
            <a:pPr algn="l" marL="0" indent="0" lvl="0">
              <a:lnSpc>
                <a:spcPts val="8810"/>
              </a:lnSpc>
            </a:pPr>
            <a:r>
              <a:rPr lang="en-US" sz="7595">
                <a:solidFill>
                  <a:srgbClr val="06545D"/>
                </a:solidFill>
                <a:latin typeface="Sniglet"/>
                <a:ea typeface="Sniglet"/>
                <a:cs typeface="Sniglet"/>
                <a:sym typeface="Sniglet"/>
              </a:rPr>
              <a:t>Grocery Store Management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247996" y="728101"/>
            <a:ext cx="2640165" cy="5739489"/>
          </a:xfrm>
          <a:custGeom>
            <a:avLst/>
            <a:gdLst/>
            <a:ahLst/>
            <a:cxnLst/>
            <a:rect r="r" b="b" t="t" l="l"/>
            <a:pathLst>
              <a:path h="5739489" w="2640165">
                <a:moveTo>
                  <a:pt x="0" y="0"/>
                </a:moveTo>
                <a:lnTo>
                  <a:pt x="2640165" y="0"/>
                </a:lnTo>
                <a:lnTo>
                  <a:pt x="2640165" y="5739490"/>
                </a:lnTo>
                <a:lnTo>
                  <a:pt x="0" y="5739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9609">
            <a:off x="14909341" y="6959832"/>
            <a:ext cx="2985906" cy="4652261"/>
          </a:xfrm>
          <a:custGeom>
            <a:avLst/>
            <a:gdLst/>
            <a:ahLst/>
            <a:cxnLst/>
            <a:rect r="r" b="b" t="t" l="l"/>
            <a:pathLst>
              <a:path h="4652261" w="2985906">
                <a:moveTo>
                  <a:pt x="0" y="0"/>
                </a:moveTo>
                <a:lnTo>
                  <a:pt x="2985905" y="0"/>
                </a:lnTo>
                <a:lnTo>
                  <a:pt x="2985905" y="4652261"/>
                </a:lnTo>
                <a:lnTo>
                  <a:pt x="0" y="465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402294" y="4816377"/>
            <a:ext cx="2056317" cy="990771"/>
          </a:xfrm>
          <a:custGeom>
            <a:avLst/>
            <a:gdLst/>
            <a:ahLst/>
            <a:cxnLst/>
            <a:rect r="r" b="b" t="t" l="l"/>
            <a:pathLst>
              <a:path h="990771" w="2056317">
                <a:moveTo>
                  <a:pt x="0" y="0"/>
                </a:moveTo>
                <a:lnTo>
                  <a:pt x="2056317" y="0"/>
                </a:lnTo>
                <a:lnTo>
                  <a:pt x="2056317" y="990771"/>
                </a:lnTo>
                <a:lnTo>
                  <a:pt x="0" y="990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46540" y="6768145"/>
            <a:ext cx="2406492" cy="1356386"/>
          </a:xfrm>
          <a:custGeom>
            <a:avLst/>
            <a:gdLst/>
            <a:ahLst/>
            <a:cxnLst/>
            <a:rect r="r" b="b" t="t" l="l"/>
            <a:pathLst>
              <a:path h="1356386" w="2406492">
                <a:moveTo>
                  <a:pt x="0" y="0"/>
                </a:moveTo>
                <a:lnTo>
                  <a:pt x="2406492" y="0"/>
                </a:lnTo>
                <a:lnTo>
                  <a:pt x="2406492" y="1356386"/>
                </a:lnTo>
                <a:lnTo>
                  <a:pt x="0" y="1356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464955" y="4269157"/>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888161" y="2590600"/>
            <a:ext cx="9131203" cy="1175622"/>
          </a:xfrm>
          <a:custGeom>
            <a:avLst/>
            <a:gdLst/>
            <a:ahLst/>
            <a:cxnLst/>
            <a:rect r="r" b="b" t="t" l="l"/>
            <a:pathLst>
              <a:path h="1175622" w="9131203">
                <a:moveTo>
                  <a:pt x="0" y="0"/>
                </a:moveTo>
                <a:lnTo>
                  <a:pt x="9131203" y="0"/>
                </a:lnTo>
                <a:lnTo>
                  <a:pt x="9131203" y="1175622"/>
                </a:lnTo>
                <a:lnTo>
                  <a:pt x="0" y="1175622"/>
                </a:lnTo>
                <a:lnTo>
                  <a:pt x="0" y="0"/>
                </a:lnTo>
                <a:close/>
              </a:path>
            </a:pathLst>
          </a:custGeom>
          <a:blipFill>
            <a:blip r:embed="rId12"/>
            <a:stretch>
              <a:fillRect l="0" t="0" r="0" b="0"/>
            </a:stretch>
          </a:blipFill>
          <a:ln w="38100" cap="sq">
            <a:solidFill>
              <a:srgbClr val="000000"/>
            </a:solidFill>
            <a:prstDash val="solid"/>
            <a:miter/>
          </a:ln>
        </p:spPr>
      </p:sp>
      <p:sp>
        <p:nvSpPr>
          <p:cNvPr name="Freeform 8" id="8"/>
          <p:cNvSpPr/>
          <p:nvPr/>
        </p:nvSpPr>
        <p:spPr>
          <a:xfrm flipH="false" flipV="false" rot="0">
            <a:off x="12720192" y="2590600"/>
            <a:ext cx="2512419" cy="1247999"/>
          </a:xfrm>
          <a:custGeom>
            <a:avLst/>
            <a:gdLst/>
            <a:ahLst/>
            <a:cxnLst/>
            <a:rect r="r" b="b" t="t" l="l"/>
            <a:pathLst>
              <a:path h="1247999" w="2512419">
                <a:moveTo>
                  <a:pt x="0" y="0"/>
                </a:moveTo>
                <a:lnTo>
                  <a:pt x="2512419" y="0"/>
                </a:lnTo>
                <a:lnTo>
                  <a:pt x="2512419" y="1247999"/>
                </a:lnTo>
                <a:lnTo>
                  <a:pt x="0" y="1247999"/>
                </a:lnTo>
                <a:lnTo>
                  <a:pt x="0" y="0"/>
                </a:lnTo>
                <a:close/>
              </a:path>
            </a:pathLst>
          </a:custGeom>
          <a:blipFill>
            <a:blip r:embed="rId13"/>
            <a:stretch>
              <a:fillRect l="0" t="0" r="0" b="0"/>
            </a:stretch>
          </a:blipFill>
          <a:ln w="38100" cap="sq">
            <a:solidFill>
              <a:srgbClr val="000000"/>
            </a:solidFill>
            <a:prstDash val="solid"/>
            <a:miter/>
          </a:ln>
        </p:spPr>
      </p:sp>
      <p:sp>
        <p:nvSpPr>
          <p:cNvPr name="Freeform 9" id="9"/>
          <p:cNvSpPr/>
          <p:nvPr/>
        </p:nvSpPr>
        <p:spPr>
          <a:xfrm flipH="false" flipV="false" rot="0">
            <a:off x="247996" y="6934316"/>
            <a:ext cx="7954304" cy="1679122"/>
          </a:xfrm>
          <a:custGeom>
            <a:avLst/>
            <a:gdLst/>
            <a:ahLst/>
            <a:cxnLst/>
            <a:rect r="r" b="b" t="t" l="l"/>
            <a:pathLst>
              <a:path h="1679122" w="7954304">
                <a:moveTo>
                  <a:pt x="0" y="0"/>
                </a:moveTo>
                <a:lnTo>
                  <a:pt x="7954304" y="0"/>
                </a:lnTo>
                <a:lnTo>
                  <a:pt x="7954304" y="1679122"/>
                </a:lnTo>
                <a:lnTo>
                  <a:pt x="0" y="1679122"/>
                </a:lnTo>
                <a:lnTo>
                  <a:pt x="0" y="0"/>
                </a:lnTo>
                <a:close/>
              </a:path>
            </a:pathLst>
          </a:custGeom>
          <a:blipFill>
            <a:blip r:embed="rId14"/>
            <a:stretch>
              <a:fillRect l="0" t="0" r="0" b="0"/>
            </a:stretch>
          </a:blipFill>
          <a:ln w="38100" cap="sq">
            <a:solidFill>
              <a:srgbClr val="000000"/>
            </a:solidFill>
            <a:prstDash val="solid"/>
            <a:miter/>
          </a:ln>
        </p:spPr>
      </p:sp>
      <p:sp>
        <p:nvSpPr>
          <p:cNvPr name="Freeform 10" id="10"/>
          <p:cNvSpPr/>
          <p:nvPr/>
        </p:nvSpPr>
        <p:spPr>
          <a:xfrm flipH="false" flipV="false" rot="0">
            <a:off x="8464352" y="6208343"/>
            <a:ext cx="6123858" cy="3578678"/>
          </a:xfrm>
          <a:custGeom>
            <a:avLst/>
            <a:gdLst/>
            <a:ahLst/>
            <a:cxnLst/>
            <a:rect r="r" b="b" t="t" l="l"/>
            <a:pathLst>
              <a:path h="3578678" w="6123858">
                <a:moveTo>
                  <a:pt x="0" y="0"/>
                </a:moveTo>
                <a:lnTo>
                  <a:pt x="6123858" y="0"/>
                </a:lnTo>
                <a:lnTo>
                  <a:pt x="6123858" y="3578677"/>
                </a:lnTo>
                <a:lnTo>
                  <a:pt x="0" y="3578677"/>
                </a:lnTo>
                <a:lnTo>
                  <a:pt x="0" y="0"/>
                </a:lnTo>
                <a:close/>
              </a:path>
            </a:pathLst>
          </a:custGeom>
          <a:blipFill>
            <a:blip r:embed="rId15"/>
            <a:stretch>
              <a:fillRect l="0" t="0" r="0" b="0"/>
            </a:stretch>
          </a:blipFill>
          <a:ln w="38100" cap="sq">
            <a:solidFill>
              <a:srgbClr val="000000"/>
            </a:solidFill>
            <a:prstDash val="solid"/>
            <a:miter/>
          </a:ln>
        </p:spPr>
      </p:sp>
      <p:sp>
        <p:nvSpPr>
          <p:cNvPr name="TextBox 11" id="11"/>
          <p:cNvSpPr txBox="true"/>
          <p:nvPr/>
        </p:nvSpPr>
        <p:spPr>
          <a:xfrm rot="0">
            <a:off x="2888161" y="76200"/>
            <a:ext cx="11321515" cy="2326301"/>
          </a:xfrm>
          <a:prstGeom prst="rect">
            <a:avLst/>
          </a:prstGeom>
        </p:spPr>
        <p:txBody>
          <a:bodyPr anchor="t" rtlCol="false" tIns="0" lIns="0" bIns="0" rIns="0">
            <a:spAutoFit/>
          </a:bodyPr>
          <a:lstStyle/>
          <a:p>
            <a:pPr algn="l">
              <a:lnSpc>
                <a:spcPts val="4808"/>
              </a:lnSpc>
            </a:pPr>
            <a:r>
              <a:rPr lang="en-US" sz="4371">
                <a:solidFill>
                  <a:srgbClr val="BB4F2F"/>
                </a:solidFill>
                <a:latin typeface="Sniglet"/>
                <a:ea typeface="Sniglet"/>
                <a:cs typeface="Sniglet"/>
                <a:sym typeface="Sniglet"/>
              </a:rPr>
              <a:t>Analysis Questions</a:t>
            </a:r>
          </a:p>
          <a:p>
            <a:pPr algn="l">
              <a:lnSpc>
                <a:spcPts val="4808"/>
              </a:lnSpc>
            </a:pPr>
          </a:p>
          <a:p>
            <a:pPr algn="l" marL="860691" indent="-430345" lvl="1">
              <a:lnSpc>
                <a:spcPts val="4385"/>
              </a:lnSpc>
              <a:buAutoNum type="arabicPeriod" startAt="1"/>
            </a:pPr>
            <a:r>
              <a:rPr lang="en-US" sz="3986">
                <a:solidFill>
                  <a:srgbClr val="06545D"/>
                </a:solidFill>
                <a:latin typeface="Sniglet"/>
                <a:ea typeface="Sniglet"/>
                <a:cs typeface="Sniglet"/>
                <a:sym typeface="Sniglet"/>
              </a:rPr>
              <a:t> </a:t>
            </a:r>
            <a:r>
              <a:rPr lang="en-US" sz="3986">
                <a:solidFill>
                  <a:srgbClr val="06545D"/>
                </a:solidFill>
                <a:latin typeface="Sniglet"/>
                <a:ea typeface="Sniglet"/>
                <a:cs typeface="Sniglet"/>
                <a:sym typeface="Sniglet"/>
              </a:rPr>
              <a:t>How many unique customers have placed orders?</a:t>
            </a:r>
          </a:p>
        </p:txBody>
      </p:sp>
      <p:sp>
        <p:nvSpPr>
          <p:cNvPr name="TextBox 12" id="12"/>
          <p:cNvSpPr txBox="true"/>
          <p:nvPr/>
        </p:nvSpPr>
        <p:spPr>
          <a:xfrm rot="0">
            <a:off x="2888161" y="4766678"/>
            <a:ext cx="9131203" cy="1251164"/>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2. </a:t>
            </a:r>
            <a:r>
              <a:rPr lang="en-US" sz="3616">
                <a:solidFill>
                  <a:srgbClr val="06545D"/>
                </a:solidFill>
                <a:latin typeface="Sniglet"/>
                <a:ea typeface="Sniglet"/>
                <a:cs typeface="Sniglet"/>
                <a:sym typeface="Sniglet"/>
              </a:rPr>
              <a:t>Which customers have placed the highest number of orders?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846540" y="6768145"/>
            <a:ext cx="2406492" cy="1356386"/>
          </a:xfrm>
          <a:custGeom>
            <a:avLst/>
            <a:gdLst/>
            <a:ahLst/>
            <a:cxnLst/>
            <a:rect r="r" b="b" t="t" l="l"/>
            <a:pathLst>
              <a:path h="1356386" w="2406492">
                <a:moveTo>
                  <a:pt x="0" y="0"/>
                </a:moveTo>
                <a:lnTo>
                  <a:pt x="2406492" y="0"/>
                </a:lnTo>
                <a:lnTo>
                  <a:pt x="2406492" y="1356386"/>
                </a:lnTo>
                <a:lnTo>
                  <a:pt x="0" y="1356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6706" y="2333817"/>
            <a:ext cx="11301259" cy="1935341"/>
          </a:xfrm>
          <a:custGeom>
            <a:avLst/>
            <a:gdLst/>
            <a:ahLst/>
            <a:cxnLst/>
            <a:rect r="r" b="b" t="t" l="l"/>
            <a:pathLst>
              <a:path h="1935341" w="11301259">
                <a:moveTo>
                  <a:pt x="0" y="0"/>
                </a:moveTo>
                <a:lnTo>
                  <a:pt x="11301259" y="0"/>
                </a:lnTo>
                <a:lnTo>
                  <a:pt x="11301259" y="1935340"/>
                </a:lnTo>
                <a:lnTo>
                  <a:pt x="0" y="1935340"/>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2005872" y="4816377"/>
            <a:ext cx="6932017" cy="5059081"/>
          </a:xfrm>
          <a:custGeom>
            <a:avLst/>
            <a:gdLst/>
            <a:ahLst/>
            <a:cxnLst/>
            <a:rect r="r" b="b" t="t" l="l"/>
            <a:pathLst>
              <a:path h="5059081" w="6932017">
                <a:moveTo>
                  <a:pt x="0" y="0"/>
                </a:moveTo>
                <a:lnTo>
                  <a:pt x="6932017" y="0"/>
                </a:lnTo>
                <a:lnTo>
                  <a:pt x="6932017" y="5059081"/>
                </a:lnTo>
                <a:lnTo>
                  <a:pt x="0" y="5059081"/>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12801935" y="3301487"/>
            <a:ext cx="4628517" cy="5359336"/>
          </a:xfrm>
          <a:custGeom>
            <a:avLst/>
            <a:gdLst/>
            <a:ahLst/>
            <a:cxnLst/>
            <a:rect r="r" b="b" t="t" l="l"/>
            <a:pathLst>
              <a:path h="5359336" w="4628517">
                <a:moveTo>
                  <a:pt x="0" y="0"/>
                </a:moveTo>
                <a:lnTo>
                  <a:pt x="4628517" y="0"/>
                </a:lnTo>
                <a:lnTo>
                  <a:pt x="4628517" y="5359336"/>
                </a:lnTo>
                <a:lnTo>
                  <a:pt x="0" y="5359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888161" y="661426"/>
            <a:ext cx="9131203" cy="1251164"/>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3. </a:t>
            </a:r>
            <a:r>
              <a:rPr lang="en-US" sz="3616">
                <a:solidFill>
                  <a:srgbClr val="06545D"/>
                </a:solidFill>
                <a:latin typeface="Sniglet"/>
                <a:ea typeface="Sniglet"/>
                <a:cs typeface="Sniglet"/>
                <a:sym typeface="Sniglet"/>
              </a:rPr>
              <a:t>What is the total and average purchase value per customer?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4856440"/>
            <a:ext cx="2406492" cy="1356386"/>
          </a:xfrm>
          <a:custGeom>
            <a:avLst/>
            <a:gdLst/>
            <a:ahLst/>
            <a:cxnLst/>
            <a:rect r="r" b="b" t="t" l="l"/>
            <a:pathLst>
              <a:path h="1356386" w="2406492">
                <a:moveTo>
                  <a:pt x="0" y="0"/>
                </a:moveTo>
                <a:lnTo>
                  <a:pt x="2406492" y="0"/>
                </a:lnTo>
                <a:lnTo>
                  <a:pt x="2406492" y="1356386"/>
                </a:lnTo>
                <a:lnTo>
                  <a:pt x="0" y="1356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78163" y="5200922"/>
            <a:ext cx="1392589" cy="1748685"/>
          </a:xfrm>
          <a:custGeom>
            <a:avLst/>
            <a:gdLst/>
            <a:ahLst/>
            <a:cxnLst/>
            <a:rect r="r" b="b" t="t" l="l"/>
            <a:pathLst>
              <a:path h="1748685" w="1392589">
                <a:moveTo>
                  <a:pt x="0" y="0"/>
                </a:moveTo>
                <a:lnTo>
                  <a:pt x="1392589" y="0"/>
                </a:lnTo>
                <a:lnTo>
                  <a:pt x="1392589" y="1748685"/>
                </a:lnTo>
                <a:lnTo>
                  <a:pt x="0" y="1748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6706" y="1659914"/>
            <a:ext cx="10826121" cy="1941463"/>
          </a:xfrm>
          <a:custGeom>
            <a:avLst/>
            <a:gdLst/>
            <a:ahLst/>
            <a:cxnLst/>
            <a:rect r="r" b="b" t="t" l="l"/>
            <a:pathLst>
              <a:path h="1941463" w="10826121">
                <a:moveTo>
                  <a:pt x="0" y="0"/>
                </a:moveTo>
                <a:lnTo>
                  <a:pt x="10826122" y="0"/>
                </a:lnTo>
                <a:lnTo>
                  <a:pt x="10826122" y="1941462"/>
                </a:lnTo>
                <a:lnTo>
                  <a:pt x="0" y="1941462"/>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11483772" y="1659914"/>
            <a:ext cx="4949440" cy="3773116"/>
          </a:xfrm>
          <a:custGeom>
            <a:avLst/>
            <a:gdLst/>
            <a:ahLst/>
            <a:cxnLst/>
            <a:rect r="r" b="b" t="t" l="l"/>
            <a:pathLst>
              <a:path h="3773116" w="4949440">
                <a:moveTo>
                  <a:pt x="0" y="0"/>
                </a:moveTo>
                <a:lnTo>
                  <a:pt x="4949441" y="0"/>
                </a:lnTo>
                <a:lnTo>
                  <a:pt x="4949441" y="3773116"/>
                </a:lnTo>
                <a:lnTo>
                  <a:pt x="0" y="3773116"/>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356706" y="8124531"/>
            <a:ext cx="10395798" cy="1474174"/>
          </a:xfrm>
          <a:custGeom>
            <a:avLst/>
            <a:gdLst/>
            <a:ahLst/>
            <a:cxnLst/>
            <a:rect r="r" b="b" t="t" l="l"/>
            <a:pathLst>
              <a:path h="1474174" w="10395798">
                <a:moveTo>
                  <a:pt x="0" y="0"/>
                </a:moveTo>
                <a:lnTo>
                  <a:pt x="10395798" y="0"/>
                </a:lnTo>
                <a:lnTo>
                  <a:pt x="10395798" y="1474174"/>
                </a:lnTo>
                <a:lnTo>
                  <a:pt x="0" y="1474174"/>
                </a:lnTo>
                <a:lnTo>
                  <a:pt x="0" y="0"/>
                </a:lnTo>
                <a:close/>
              </a:path>
            </a:pathLst>
          </a:custGeom>
          <a:blipFill>
            <a:blip r:embed="rId8"/>
            <a:stretch>
              <a:fillRect l="0" t="0" r="0" b="0"/>
            </a:stretch>
          </a:blipFill>
          <a:ln w="38100" cap="sq">
            <a:solidFill>
              <a:srgbClr val="000000"/>
            </a:solidFill>
            <a:prstDash val="solid"/>
            <a:miter/>
          </a:ln>
        </p:spPr>
      </p:sp>
      <p:sp>
        <p:nvSpPr>
          <p:cNvPr name="Freeform 7" id="7"/>
          <p:cNvSpPr/>
          <p:nvPr/>
        </p:nvSpPr>
        <p:spPr>
          <a:xfrm flipH="false" flipV="false" rot="0">
            <a:off x="11182828" y="6949607"/>
            <a:ext cx="4078553" cy="3033634"/>
          </a:xfrm>
          <a:custGeom>
            <a:avLst/>
            <a:gdLst/>
            <a:ahLst/>
            <a:cxnLst/>
            <a:rect r="r" b="b" t="t" l="l"/>
            <a:pathLst>
              <a:path h="3033634" w="4078553">
                <a:moveTo>
                  <a:pt x="0" y="0"/>
                </a:moveTo>
                <a:lnTo>
                  <a:pt x="4078553" y="0"/>
                </a:lnTo>
                <a:lnTo>
                  <a:pt x="4078553" y="3033634"/>
                </a:lnTo>
                <a:lnTo>
                  <a:pt x="0" y="3033634"/>
                </a:lnTo>
                <a:lnTo>
                  <a:pt x="0" y="0"/>
                </a:lnTo>
                <a:close/>
              </a:path>
            </a:pathLst>
          </a:custGeom>
          <a:blipFill>
            <a:blip r:embed="rId9"/>
            <a:stretch>
              <a:fillRect l="0" t="0" r="0" b="0"/>
            </a:stretch>
          </a:blipFill>
          <a:ln w="38100" cap="sq">
            <a:solidFill>
              <a:srgbClr val="000000"/>
            </a:solidFill>
            <a:prstDash val="solid"/>
            <a:miter/>
          </a:ln>
        </p:spPr>
      </p:sp>
      <p:sp>
        <p:nvSpPr>
          <p:cNvPr name="TextBox 8" id="8"/>
          <p:cNvSpPr txBox="true"/>
          <p:nvPr/>
        </p:nvSpPr>
        <p:spPr>
          <a:xfrm rot="0">
            <a:off x="356706" y="661426"/>
            <a:ext cx="12107642"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4. </a:t>
            </a:r>
            <a:r>
              <a:rPr lang="en-US" sz="3616">
                <a:solidFill>
                  <a:srgbClr val="06545D"/>
                </a:solidFill>
                <a:latin typeface="Sniglet"/>
                <a:ea typeface="Sniglet"/>
                <a:cs typeface="Sniglet"/>
                <a:sym typeface="Sniglet"/>
              </a:rPr>
              <a:t>Who are the top 5 customers by total purchase amount?</a:t>
            </a:r>
          </a:p>
        </p:txBody>
      </p:sp>
      <p:sp>
        <p:nvSpPr>
          <p:cNvPr name="TextBox 9" id="9"/>
          <p:cNvSpPr txBox="true"/>
          <p:nvPr/>
        </p:nvSpPr>
        <p:spPr>
          <a:xfrm rot="0">
            <a:off x="-284054" y="7121885"/>
            <a:ext cx="12107642"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5. H</a:t>
            </a:r>
            <a:r>
              <a:rPr lang="en-US" sz="3616">
                <a:solidFill>
                  <a:srgbClr val="06545D"/>
                </a:solidFill>
                <a:latin typeface="Sniglet"/>
                <a:ea typeface="Sniglet"/>
                <a:cs typeface="Sniglet"/>
                <a:sym typeface="Sniglet"/>
              </a:rPr>
              <a:t>ow many products exist in each category?</a:t>
            </a:r>
          </a:p>
        </p:txBody>
      </p:sp>
      <p:sp>
        <p:nvSpPr>
          <p:cNvPr name="Freeform 10" id="10"/>
          <p:cNvSpPr/>
          <p:nvPr/>
        </p:nvSpPr>
        <p:spPr>
          <a:xfrm flipH="false" flipV="false" rot="0">
            <a:off x="1852046" y="3858889"/>
            <a:ext cx="2370417" cy="3351489"/>
          </a:xfrm>
          <a:custGeom>
            <a:avLst/>
            <a:gdLst/>
            <a:ahLst/>
            <a:cxnLst/>
            <a:rect r="r" b="b" t="t" l="l"/>
            <a:pathLst>
              <a:path h="3351489" w="2370417">
                <a:moveTo>
                  <a:pt x="0" y="0"/>
                </a:moveTo>
                <a:lnTo>
                  <a:pt x="2370416" y="0"/>
                </a:lnTo>
                <a:lnTo>
                  <a:pt x="2370416" y="3351488"/>
                </a:lnTo>
                <a:lnTo>
                  <a:pt x="0" y="33514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10800000">
            <a:off x="10070752" y="-2023679"/>
            <a:ext cx="9394591" cy="3723674"/>
          </a:xfrm>
          <a:custGeom>
            <a:avLst/>
            <a:gdLst/>
            <a:ahLst/>
            <a:cxnLst/>
            <a:rect r="r" b="b" t="t" l="l"/>
            <a:pathLst>
              <a:path h="3723674" w="9394591">
                <a:moveTo>
                  <a:pt x="0" y="0"/>
                </a:moveTo>
                <a:lnTo>
                  <a:pt x="9394592" y="0"/>
                </a:lnTo>
                <a:lnTo>
                  <a:pt x="9394592" y="3723675"/>
                </a:lnTo>
                <a:lnTo>
                  <a:pt x="0" y="37236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3133768">
            <a:off x="198944" y="3940471"/>
            <a:ext cx="1454158" cy="1216205"/>
          </a:xfrm>
          <a:custGeom>
            <a:avLst/>
            <a:gdLst/>
            <a:ahLst/>
            <a:cxnLst/>
            <a:rect r="r" b="b" t="t" l="l"/>
            <a:pathLst>
              <a:path h="1216205" w="1454158">
                <a:moveTo>
                  <a:pt x="0" y="0"/>
                </a:moveTo>
                <a:lnTo>
                  <a:pt x="1454158" y="0"/>
                </a:lnTo>
                <a:lnTo>
                  <a:pt x="1454158" y="1216205"/>
                </a:lnTo>
                <a:lnTo>
                  <a:pt x="0" y="121620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4856440"/>
            <a:ext cx="2406492" cy="1356386"/>
          </a:xfrm>
          <a:custGeom>
            <a:avLst/>
            <a:gdLst/>
            <a:ahLst/>
            <a:cxnLst/>
            <a:rect r="r" b="b" t="t" l="l"/>
            <a:pathLst>
              <a:path h="1356386" w="2406492">
                <a:moveTo>
                  <a:pt x="0" y="0"/>
                </a:moveTo>
                <a:lnTo>
                  <a:pt x="2406492" y="0"/>
                </a:lnTo>
                <a:lnTo>
                  <a:pt x="2406492" y="1356386"/>
                </a:lnTo>
                <a:lnTo>
                  <a:pt x="0" y="1356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4916" y="1362427"/>
            <a:ext cx="10595776" cy="819169"/>
          </a:xfrm>
          <a:custGeom>
            <a:avLst/>
            <a:gdLst/>
            <a:ahLst/>
            <a:cxnLst/>
            <a:rect r="r" b="b" t="t" l="l"/>
            <a:pathLst>
              <a:path h="819169" w="10595776">
                <a:moveTo>
                  <a:pt x="0" y="0"/>
                </a:moveTo>
                <a:lnTo>
                  <a:pt x="10595777" y="0"/>
                </a:lnTo>
                <a:lnTo>
                  <a:pt x="10595777" y="819170"/>
                </a:lnTo>
                <a:lnTo>
                  <a:pt x="0" y="819170"/>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11963100" y="981427"/>
            <a:ext cx="3437793" cy="3070114"/>
          </a:xfrm>
          <a:custGeom>
            <a:avLst/>
            <a:gdLst/>
            <a:ahLst/>
            <a:cxnLst/>
            <a:rect r="r" b="b" t="t" l="l"/>
            <a:pathLst>
              <a:path h="3070114" w="3437793">
                <a:moveTo>
                  <a:pt x="0" y="0"/>
                </a:moveTo>
                <a:lnTo>
                  <a:pt x="3437792" y="0"/>
                </a:lnTo>
                <a:lnTo>
                  <a:pt x="3437792" y="3070115"/>
                </a:lnTo>
                <a:lnTo>
                  <a:pt x="0" y="3070115"/>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554916" y="5143500"/>
            <a:ext cx="10595776" cy="1779568"/>
          </a:xfrm>
          <a:custGeom>
            <a:avLst/>
            <a:gdLst/>
            <a:ahLst/>
            <a:cxnLst/>
            <a:rect r="r" b="b" t="t" l="l"/>
            <a:pathLst>
              <a:path h="1779568" w="10595776">
                <a:moveTo>
                  <a:pt x="0" y="0"/>
                </a:moveTo>
                <a:lnTo>
                  <a:pt x="10595777" y="0"/>
                </a:lnTo>
                <a:lnTo>
                  <a:pt x="10595777" y="1779568"/>
                </a:lnTo>
                <a:lnTo>
                  <a:pt x="0" y="1779568"/>
                </a:lnTo>
                <a:lnTo>
                  <a:pt x="0" y="0"/>
                </a:lnTo>
                <a:close/>
              </a:path>
            </a:pathLst>
          </a:custGeom>
          <a:blipFill>
            <a:blip r:embed="rId8"/>
            <a:stretch>
              <a:fillRect l="0" t="0" r="0" b="0"/>
            </a:stretch>
          </a:blipFill>
          <a:ln w="38100" cap="sq">
            <a:solidFill>
              <a:srgbClr val="000000"/>
            </a:solidFill>
            <a:prstDash val="solid"/>
            <a:miter/>
          </a:ln>
        </p:spPr>
      </p:sp>
      <p:sp>
        <p:nvSpPr>
          <p:cNvPr name="Freeform 7" id="7"/>
          <p:cNvSpPr/>
          <p:nvPr/>
        </p:nvSpPr>
        <p:spPr>
          <a:xfrm flipH="false" flipV="false" rot="0">
            <a:off x="554916" y="6923068"/>
            <a:ext cx="7078767" cy="3142282"/>
          </a:xfrm>
          <a:custGeom>
            <a:avLst/>
            <a:gdLst/>
            <a:ahLst/>
            <a:cxnLst/>
            <a:rect r="r" b="b" t="t" l="l"/>
            <a:pathLst>
              <a:path h="3142282" w="7078767">
                <a:moveTo>
                  <a:pt x="0" y="0"/>
                </a:moveTo>
                <a:lnTo>
                  <a:pt x="7078768" y="0"/>
                </a:lnTo>
                <a:lnTo>
                  <a:pt x="7078768" y="3142282"/>
                </a:lnTo>
                <a:lnTo>
                  <a:pt x="0" y="3142282"/>
                </a:lnTo>
                <a:lnTo>
                  <a:pt x="0" y="0"/>
                </a:lnTo>
                <a:close/>
              </a:path>
            </a:pathLst>
          </a:custGeom>
          <a:blipFill>
            <a:blip r:embed="rId9"/>
            <a:stretch>
              <a:fillRect l="0" t="0" r="0" b="0"/>
            </a:stretch>
          </a:blipFill>
          <a:ln w="38100" cap="sq">
            <a:solidFill>
              <a:srgbClr val="000000"/>
            </a:solidFill>
            <a:prstDash val="solid"/>
            <a:miter/>
          </a:ln>
        </p:spPr>
      </p:sp>
      <p:sp>
        <p:nvSpPr>
          <p:cNvPr name="Freeform 8" id="8"/>
          <p:cNvSpPr/>
          <p:nvPr/>
        </p:nvSpPr>
        <p:spPr>
          <a:xfrm flipH="false" flipV="false" rot="0">
            <a:off x="12775892" y="4318613"/>
            <a:ext cx="4210531" cy="5746737"/>
          </a:xfrm>
          <a:custGeom>
            <a:avLst/>
            <a:gdLst/>
            <a:ahLst/>
            <a:cxnLst/>
            <a:rect r="r" b="b" t="t" l="l"/>
            <a:pathLst>
              <a:path h="5746737" w="4210531">
                <a:moveTo>
                  <a:pt x="0" y="0"/>
                </a:moveTo>
                <a:lnTo>
                  <a:pt x="4210531" y="0"/>
                </a:lnTo>
                <a:lnTo>
                  <a:pt x="4210531" y="5746737"/>
                </a:lnTo>
                <a:lnTo>
                  <a:pt x="0" y="57467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56706" y="368438"/>
            <a:ext cx="12107642"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6. What is t</a:t>
            </a:r>
            <a:r>
              <a:rPr lang="en-US" sz="3616">
                <a:solidFill>
                  <a:srgbClr val="06545D"/>
                </a:solidFill>
                <a:latin typeface="Sniglet"/>
                <a:ea typeface="Sniglet"/>
                <a:cs typeface="Sniglet"/>
                <a:sym typeface="Sniglet"/>
              </a:rPr>
              <a:t>he average price of products by category?</a:t>
            </a:r>
          </a:p>
        </p:txBody>
      </p:sp>
      <p:sp>
        <p:nvSpPr>
          <p:cNvPr name="TextBox 10" id="10"/>
          <p:cNvSpPr txBox="true"/>
          <p:nvPr/>
        </p:nvSpPr>
        <p:spPr>
          <a:xfrm rot="0">
            <a:off x="356706" y="4243451"/>
            <a:ext cx="12813241"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7. Which</a:t>
            </a:r>
            <a:r>
              <a:rPr lang="en-US" sz="3616">
                <a:solidFill>
                  <a:srgbClr val="06545D"/>
                </a:solidFill>
                <a:latin typeface="Sniglet"/>
                <a:ea typeface="Sniglet"/>
                <a:cs typeface="Sniglet"/>
                <a:sym typeface="Sniglet"/>
              </a:rPr>
              <a:t> products have the highest total sales (by quantity)? </a:t>
            </a:r>
          </a:p>
        </p:txBody>
      </p:sp>
      <p:sp>
        <p:nvSpPr>
          <p:cNvPr name="Freeform 11" id="11"/>
          <p:cNvSpPr/>
          <p:nvPr/>
        </p:nvSpPr>
        <p:spPr>
          <a:xfrm flipH="false" flipV="false" rot="0">
            <a:off x="2728437" y="2636762"/>
            <a:ext cx="2031668" cy="1414780"/>
          </a:xfrm>
          <a:custGeom>
            <a:avLst/>
            <a:gdLst/>
            <a:ahLst/>
            <a:cxnLst/>
            <a:rect r="r" b="b" t="t" l="l"/>
            <a:pathLst>
              <a:path h="1414780" w="2031668">
                <a:moveTo>
                  <a:pt x="0" y="0"/>
                </a:moveTo>
                <a:lnTo>
                  <a:pt x="2031669" y="0"/>
                </a:lnTo>
                <a:lnTo>
                  <a:pt x="2031669" y="1414780"/>
                </a:lnTo>
                <a:lnTo>
                  <a:pt x="0" y="14147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4856440"/>
            <a:ext cx="2406492" cy="1356386"/>
          </a:xfrm>
          <a:custGeom>
            <a:avLst/>
            <a:gdLst/>
            <a:ahLst/>
            <a:cxnLst/>
            <a:rect r="r" b="b" t="t" l="l"/>
            <a:pathLst>
              <a:path h="1356386" w="2406492">
                <a:moveTo>
                  <a:pt x="0" y="0"/>
                </a:moveTo>
                <a:lnTo>
                  <a:pt x="2406492" y="0"/>
                </a:lnTo>
                <a:lnTo>
                  <a:pt x="2406492" y="1356386"/>
                </a:lnTo>
                <a:lnTo>
                  <a:pt x="0" y="1356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32767" y="2226548"/>
            <a:ext cx="9868221" cy="1639735"/>
          </a:xfrm>
          <a:custGeom>
            <a:avLst/>
            <a:gdLst/>
            <a:ahLst/>
            <a:cxnLst/>
            <a:rect r="r" b="b" t="t" l="l"/>
            <a:pathLst>
              <a:path h="1639735" w="9868221">
                <a:moveTo>
                  <a:pt x="0" y="0"/>
                </a:moveTo>
                <a:lnTo>
                  <a:pt x="9868220" y="0"/>
                </a:lnTo>
                <a:lnTo>
                  <a:pt x="9868220" y="1639734"/>
                </a:lnTo>
                <a:lnTo>
                  <a:pt x="0" y="1639734"/>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10719256" y="1912591"/>
            <a:ext cx="6540044" cy="2474185"/>
          </a:xfrm>
          <a:custGeom>
            <a:avLst/>
            <a:gdLst/>
            <a:ahLst/>
            <a:cxnLst/>
            <a:rect r="r" b="b" t="t" l="l"/>
            <a:pathLst>
              <a:path h="2474185" w="6540044">
                <a:moveTo>
                  <a:pt x="0" y="0"/>
                </a:moveTo>
                <a:lnTo>
                  <a:pt x="6540044" y="0"/>
                </a:lnTo>
                <a:lnTo>
                  <a:pt x="6540044" y="2474185"/>
                </a:lnTo>
                <a:lnTo>
                  <a:pt x="0" y="2474185"/>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451264" y="5534633"/>
            <a:ext cx="10867587" cy="1627101"/>
          </a:xfrm>
          <a:custGeom>
            <a:avLst/>
            <a:gdLst/>
            <a:ahLst/>
            <a:cxnLst/>
            <a:rect r="r" b="b" t="t" l="l"/>
            <a:pathLst>
              <a:path h="1627101" w="10867587">
                <a:moveTo>
                  <a:pt x="0" y="0"/>
                </a:moveTo>
                <a:lnTo>
                  <a:pt x="10867587" y="0"/>
                </a:lnTo>
                <a:lnTo>
                  <a:pt x="10867587" y="1627101"/>
                </a:lnTo>
                <a:lnTo>
                  <a:pt x="0" y="1627101"/>
                </a:lnTo>
                <a:lnTo>
                  <a:pt x="0" y="0"/>
                </a:lnTo>
                <a:close/>
              </a:path>
            </a:pathLst>
          </a:custGeom>
          <a:blipFill>
            <a:blip r:embed="rId8"/>
            <a:stretch>
              <a:fillRect l="-407" t="-53798" r="0" b="0"/>
            </a:stretch>
          </a:blipFill>
          <a:ln w="38100" cap="sq">
            <a:solidFill>
              <a:srgbClr val="000000"/>
            </a:solidFill>
            <a:prstDash val="solid"/>
            <a:miter/>
          </a:ln>
        </p:spPr>
      </p:sp>
      <p:sp>
        <p:nvSpPr>
          <p:cNvPr name="Freeform 7" id="7"/>
          <p:cNvSpPr/>
          <p:nvPr/>
        </p:nvSpPr>
        <p:spPr>
          <a:xfrm flipH="false" flipV="false" rot="0">
            <a:off x="11553403" y="5688970"/>
            <a:ext cx="3852278" cy="1318427"/>
          </a:xfrm>
          <a:custGeom>
            <a:avLst/>
            <a:gdLst/>
            <a:ahLst/>
            <a:cxnLst/>
            <a:rect r="r" b="b" t="t" l="l"/>
            <a:pathLst>
              <a:path h="1318427" w="3852278">
                <a:moveTo>
                  <a:pt x="0" y="0"/>
                </a:moveTo>
                <a:lnTo>
                  <a:pt x="3852279" y="0"/>
                </a:lnTo>
                <a:lnTo>
                  <a:pt x="3852279" y="1318427"/>
                </a:lnTo>
                <a:lnTo>
                  <a:pt x="0" y="1318427"/>
                </a:lnTo>
                <a:lnTo>
                  <a:pt x="0" y="0"/>
                </a:lnTo>
                <a:close/>
              </a:path>
            </a:pathLst>
          </a:custGeom>
          <a:blipFill>
            <a:blip r:embed="rId9"/>
            <a:stretch>
              <a:fillRect l="0" t="0" r="0" b="0"/>
            </a:stretch>
          </a:blipFill>
          <a:ln w="38100" cap="sq">
            <a:solidFill>
              <a:srgbClr val="000000"/>
            </a:solidFill>
            <a:prstDash val="solid"/>
            <a:miter/>
          </a:ln>
        </p:spPr>
      </p:sp>
      <p:sp>
        <p:nvSpPr>
          <p:cNvPr name="Freeform 8" id="8"/>
          <p:cNvSpPr/>
          <p:nvPr/>
        </p:nvSpPr>
        <p:spPr>
          <a:xfrm flipH="false" flipV="false" rot="0">
            <a:off x="451264" y="8761158"/>
            <a:ext cx="10031226" cy="994285"/>
          </a:xfrm>
          <a:custGeom>
            <a:avLst/>
            <a:gdLst/>
            <a:ahLst/>
            <a:cxnLst/>
            <a:rect r="r" b="b" t="t" l="l"/>
            <a:pathLst>
              <a:path h="994285" w="10031226">
                <a:moveTo>
                  <a:pt x="0" y="0"/>
                </a:moveTo>
                <a:lnTo>
                  <a:pt x="10031226" y="0"/>
                </a:lnTo>
                <a:lnTo>
                  <a:pt x="10031226" y="994284"/>
                </a:lnTo>
                <a:lnTo>
                  <a:pt x="0" y="994284"/>
                </a:lnTo>
                <a:lnTo>
                  <a:pt x="0" y="0"/>
                </a:lnTo>
                <a:close/>
              </a:path>
            </a:pathLst>
          </a:custGeom>
          <a:blipFill>
            <a:blip r:embed="rId10"/>
            <a:stretch>
              <a:fillRect l="0" t="0" r="0" b="0"/>
            </a:stretch>
          </a:blipFill>
          <a:ln w="38100" cap="sq">
            <a:solidFill>
              <a:srgbClr val="000000"/>
            </a:solidFill>
            <a:prstDash val="solid"/>
            <a:miter/>
          </a:ln>
        </p:spPr>
      </p:sp>
      <p:sp>
        <p:nvSpPr>
          <p:cNvPr name="Freeform 9" id="9"/>
          <p:cNvSpPr/>
          <p:nvPr/>
        </p:nvSpPr>
        <p:spPr>
          <a:xfrm flipH="false" flipV="false" rot="0">
            <a:off x="10882756" y="8761158"/>
            <a:ext cx="2310041" cy="1085379"/>
          </a:xfrm>
          <a:custGeom>
            <a:avLst/>
            <a:gdLst/>
            <a:ahLst/>
            <a:cxnLst/>
            <a:rect r="r" b="b" t="t" l="l"/>
            <a:pathLst>
              <a:path h="1085379" w="2310041">
                <a:moveTo>
                  <a:pt x="0" y="0"/>
                </a:moveTo>
                <a:lnTo>
                  <a:pt x="2310041" y="0"/>
                </a:lnTo>
                <a:lnTo>
                  <a:pt x="2310041" y="1085378"/>
                </a:lnTo>
                <a:lnTo>
                  <a:pt x="0" y="1085378"/>
                </a:lnTo>
                <a:lnTo>
                  <a:pt x="0" y="0"/>
                </a:lnTo>
                <a:close/>
              </a:path>
            </a:pathLst>
          </a:custGeom>
          <a:blipFill>
            <a:blip r:embed="rId11"/>
            <a:stretch>
              <a:fillRect l="-3418" t="-3281" r="0" b="0"/>
            </a:stretch>
          </a:blipFill>
          <a:ln w="38100" cap="sq">
            <a:solidFill>
              <a:srgbClr val="000000"/>
            </a:solidFill>
            <a:prstDash val="solid"/>
            <a:miter/>
          </a:ln>
        </p:spPr>
      </p:sp>
      <p:sp>
        <p:nvSpPr>
          <p:cNvPr name="Freeform 10" id="10"/>
          <p:cNvSpPr/>
          <p:nvPr/>
        </p:nvSpPr>
        <p:spPr>
          <a:xfrm flipH="false" flipV="false" rot="0">
            <a:off x="13592847" y="6679551"/>
            <a:ext cx="4882590" cy="4021478"/>
          </a:xfrm>
          <a:custGeom>
            <a:avLst/>
            <a:gdLst/>
            <a:ahLst/>
            <a:cxnLst/>
            <a:rect r="r" b="b" t="t" l="l"/>
            <a:pathLst>
              <a:path h="4021478" w="4882590">
                <a:moveTo>
                  <a:pt x="0" y="0"/>
                </a:moveTo>
                <a:lnTo>
                  <a:pt x="4882589" y="0"/>
                </a:lnTo>
                <a:lnTo>
                  <a:pt x="4882589" y="4021479"/>
                </a:lnTo>
                <a:lnTo>
                  <a:pt x="0" y="40214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451264" y="1051584"/>
            <a:ext cx="12107642"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8. What is the total revenue generated by each product?</a:t>
            </a:r>
          </a:p>
        </p:txBody>
      </p:sp>
      <p:sp>
        <p:nvSpPr>
          <p:cNvPr name="TextBox 12" id="12"/>
          <p:cNvSpPr txBox="true"/>
          <p:nvPr/>
        </p:nvSpPr>
        <p:spPr>
          <a:xfrm rot="0">
            <a:off x="-1115804" y="4426344"/>
            <a:ext cx="12813241"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9. How many</a:t>
            </a:r>
            <a:r>
              <a:rPr lang="en-US" sz="3616">
                <a:solidFill>
                  <a:srgbClr val="06545D"/>
                </a:solidFill>
                <a:latin typeface="Sniglet"/>
                <a:ea typeface="Sniglet"/>
                <a:cs typeface="Sniglet"/>
                <a:sym typeface="Sniglet"/>
              </a:rPr>
              <a:t> orders have been placed in total?</a:t>
            </a:r>
          </a:p>
        </p:txBody>
      </p:sp>
      <p:sp>
        <p:nvSpPr>
          <p:cNvPr name="TextBox 13" id="13"/>
          <p:cNvSpPr txBox="true"/>
          <p:nvPr/>
        </p:nvSpPr>
        <p:spPr>
          <a:xfrm rot="0">
            <a:off x="451264" y="7656693"/>
            <a:ext cx="9554766"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10. How many orders have been placed in total?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69212" y="2723283"/>
            <a:ext cx="3753874" cy="6739692"/>
          </a:xfrm>
          <a:custGeom>
            <a:avLst/>
            <a:gdLst/>
            <a:ahLst/>
            <a:cxnLst/>
            <a:rect r="r" b="b" t="t" l="l"/>
            <a:pathLst>
              <a:path h="6739692" w="3753874">
                <a:moveTo>
                  <a:pt x="0" y="0"/>
                </a:moveTo>
                <a:lnTo>
                  <a:pt x="3753874" y="0"/>
                </a:lnTo>
                <a:lnTo>
                  <a:pt x="3753874" y="6739692"/>
                </a:lnTo>
                <a:lnTo>
                  <a:pt x="0" y="6739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1264" y="1818076"/>
            <a:ext cx="7567353" cy="2179643"/>
          </a:xfrm>
          <a:custGeom>
            <a:avLst/>
            <a:gdLst/>
            <a:ahLst/>
            <a:cxnLst/>
            <a:rect r="r" b="b" t="t" l="l"/>
            <a:pathLst>
              <a:path h="2179643" w="7567353">
                <a:moveTo>
                  <a:pt x="0" y="0"/>
                </a:moveTo>
                <a:lnTo>
                  <a:pt x="7567352" y="0"/>
                </a:lnTo>
                <a:lnTo>
                  <a:pt x="7567352" y="2179643"/>
                </a:lnTo>
                <a:lnTo>
                  <a:pt x="0" y="2179643"/>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8396076" y="1818076"/>
            <a:ext cx="5101658" cy="3126823"/>
          </a:xfrm>
          <a:custGeom>
            <a:avLst/>
            <a:gdLst/>
            <a:ahLst/>
            <a:cxnLst/>
            <a:rect r="r" b="b" t="t" l="l"/>
            <a:pathLst>
              <a:path h="3126823" w="5101658">
                <a:moveTo>
                  <a:pt x="0" y="0"/>
                </a:moveTo>
                <a:lnTo>
                  <a:pt x="5101658" y="0"/>
                </a:lnTo>
                <a:lnTo>
                  <a:pt x="5101658" y="3126822"/>
                </a:lnTo>
                <a:lnTo>
                  <a:pt x="0" y="3126822"/>
                </a:lnTo>
                <a:lnTo>
                  <a:pt x="0" y="0"/>
                </a:lnTo>
                <a:close/>
              </a:path>
            </a:pathLst>
          </a:custGeom>
          <a:blipFill>
            <a:blip r:embed="rId7"/>
            <a:stretch>
              <a:fillRect l="0" t="0" r="0" b="0"/>
            </a:stretch>
          </a:blipFill>
          <a:ln w="38100" cap="sq">
            <a:solidFill>
              <a:srgbClr val="000000"/>
            </a:solidFill>
            <a:prstDash val="solid"/>
            <a:miter/>
          </a:ln>
        </p:spPr>
      </p:sp>
      <p:sp>
        <p:nvSpPr>
          <p:cNvPr name="Freeform 6" id="6"/>
          <p:cNvSpPr/>
          <p:nvPr/>
        </p:nvSpPr>
        <p:spPr>
          <a:xfrm flipH="false" flipV="false" rot="0">
            <a:off x="451264" y="7057397"/>
            <a:ext cx="8629877" cy="2405578"/>
          </a:xfrm>
          <a:custGeom>
            <a:avLst/>
            <a:gdLst/>
            <a:ahLst/>
            <a:cxnLst/>
            <a:rect r="r" b="b" t="t" l="l"/>
            <a:pathLst>
              <a:path h="2405578" w="8629877">
                <a:moveTo>
                  <a:pt x="0" y="0"/>
                </a:moveTo>
                <a:lnTo>
                  <a:pt x="8629876" y="0"/>
                </a:lnTo>
                <a:lnTo>
                  <a:pt x="8629876" y="2405578"/>
                </a:lnTo>
                <a:lnTo>
                  <a:pt x="0" y="2405578"/>
                </a:lnTo>
                <a:lnTo>
                  <a:pt x="0" y="0"/>
                </a:lnTo>
                <a:close/>
              </a:path>
            </a:pathLst>
          </a:custGeom>
          <a:blipFill>
            <a:blip r:embed="rId8"/>
            <a:stretch>
              <a:fillRect l="0" t="0" r="0" b="0"/>
            </a:stretch>
          </a:blipFill>
          <a:ln w="38100" cap="sq">
            <a:solidFill>
              <a:srgbClr val="000000"/>
            </a:solidFill>
            <a:prstDash val="solid"/>
            <a:miter/>
          </a:ln>
        </p:spPr>
      </p:sp>
      <p:sp>
        <p:nvSpPr>
          <p:cNvPr name="Freeform 7" id="7"/>
          <p:cNvSpPr/>
          <p:nvPr/>
        </p:nvSpPr>
        <p:spPr>
          <a:xfrm flipH="false" flipV="false" rot="0">
            <a:off x="9427887" y="6897178"/>
            <a:ext cx="3619644" cy="2361122"/>
          </a:xfrm>
          <a:custGeom>
            <a:avLst/>
            <a:gdLst/>
            <a:ahLst/>
            <a:cxnLst/>
            <a:rect r="r" b="b" t="t" l="l"/>
            <a:pathLst>
              <a:path h="2361122" w="3619644">
                <a:moveTo>
                  <a:pt x="0" y="0"/>
                </a:moveTo>
                <a:lnTo>
                  <a:pt x="3619644" y="0"/>
                </a:lnTo>
                <a:lnTo>
                  <a:pt x="3619644" y="2361122"/>
                </a:lnTo>
                <a:lnTo>
                  <a:pt x="0" y="2361122"/>
                </a:lnTo>
                <a:lnTo>
                  <a:pt x="0" y="0"/>
                </a:lnTo>
                <a:close/>
              </a:path>
            </a:pathLst>
          </a:custGeom>
          <a:blipFill>
            <a:blip r:embed="rId9"/>
            <a:stretch>
              <a:fillRect l="0" t="0" r="0" b="0"/>
            </a:stretch>
          </a:blipFill>
          <a:ln w="38100" cap="sq">
            <a:solidFill>
              <a:srgbClr val="000000"/>
            </a:solidFill>
            <a:prstDash val="solid"/>
            <a:miter/>
          </a:ln>
        </p:spPr>
      </p:sp>
      <p:sp>
        <p:nvSpPr>
          <p:cNvPr name="TextBox 8" id="8"/>
          <p:cNvSpPr txBox="true"/>
          <p:nvPr/>
        </p:nvSpPr>
        <p:spPr>
          <a:xfrm rot="0">
            <a:off x="-410205" y="971573"/>
            <a:ext cx="12107642"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11. On which dates were the most orders placed?</a:t>
            </a:r>
          </a:p>
        </p:txBody>
      </p:sp>
      <p:sp>
        <p:nvSpPr>
          <p:cNvPr name="TextBox 9" id="9"/>
          <p:cNvSpPr txBox="true"/>
          <p:nvPr/>
        </p:nvSpPr>
        <p:spPr>
          <a:xfrm rot="0">
            <a:off x="234290" y="5812108"/>
            <a:ext cx="12813241"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12. What are the monthly trends in</a:t>
            </a:r>
            <a:r>
              <a:rPr lang="en-US" sz="3616">
                <a:solidFill>
                  <a:srgbClr val="06545D"/>
                </a:solidFill>
                <a:latin typeface="Sniglet"/>
                <a:ea typeface="Sniglet"/>
                <a:cs typeface="Sniglet"/>
                <a:sym typeface="Sniglet"/>
              </a:rPr>
              <a:t> order volume and revenue?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092" y="1889293"/>
            <a:ext cx="11279069" cy="2171221"/>
          </a:xfrm>
          <a:custGeom>
            <a:avLst/>
            <a:gdLst/>
            <a:ahLst/>
            <a:cxnLst/>
            <a:rect r="r" b="b" t="t" l="l"/>
            <a:pathLst>
              <a:path h="2171221" w="11279069">
                <a:moveTo>
                  <a:pt x="0" y="0"/>
                </a:moveTo>
                <a:lnTo>
                  <a:pt x="11279069" y="0"/>
                </a:lnTo>
                <a:lnTo>
                  <a:pt x="11279069" y="2171221"/>
                </a:lnTo>
                <a:lnTo>
                  <a:pt x="0" y="2171221"/>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11563161" y="1956653"/>
            <a:ext cx="6563586" cy="1591172"/>
          </a:xfrm>
          <a:custGeom>
            <a:avLst/>
            <a:gdLst/>
            <a:ahLst/>
            <a:cxnLst/>
            <a:rect r="r" b="b" t="t" l="l"/>
            <a:pathLst>
              <a:path h="1591172" w="6563586">
                <a:moveTo>
                  <a:pt x="0" y="0"/>
                </a:moveTo>
                <a:lnTo>
                  <a:pt x="6563586" y="0"/>
                </a:lnTo>
                <a:lnTo>
                  <a:pt x="6563586" y="1591173"/>
                </a:lnTo>
                <a:lnTo>
                  <a:pt x="0" y="1591173"/>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9573918" y="6992183"/>
            <a:ext cx="8310693" cy="1276903"/>
          </a:xfrm>
          <a:custGeom>
            <a:avLst/>
            <a:gdLst/>
            <a:ahLst/>
            <a:cxnLst/>
            <a:rect r="r" b="b" t="t" l="l"/>
            <a:pathLst>
              <a:path h="1276903" w="8310693">
                <a:moveTo>
                  <a:pt x="0" y="0"/>
                </a:moveTo>
                <a:lnTo>
                  <a:pt x="8310693" y="0"/>
                </a:lnTo>
                <a:lnTo>
                  <a:pt x="8310693" y="1276903"/>
                </a:lnTo>
                <a:lnTo>
                  <a:pt x="0" y="1276903"/>
                </a:lnTo>
                <a:lnTo>
                  <a:pt x="0" y="0"/>
                </a:lnTo>
                <a:close/>
              </a:path>
            </a:pathLst>
          </a:custGeom>
          <a:blipFill>
            <a:blip r:embed="rId6"/>
            <a:stretch>
              <a:fillRect l="0" t="0" r="0" b="0"/>
            </a:stretch>
          </a:blipFill>
          <a:ln w="38100" cap="sq">
            <a:solidFill>
              <a:srgbClr val="000000"/>
            </a:solidFill>
            <a:prstDash val="solid"/>
            <a:miter/>
          </a:ln>
        </p:spPr>
      </p:sp>
      <p:sp>
        <p:nvSpPr>
          <p:cNvPr name="Freeform 6" id="6"/>
          <p:cNvSpPr/>
          <p:nvPr/>
        </p:nvSpPr>
        <p:spPr>
          <a:xfrm flipH="false" flipV="false" rot="0">
            <a:off x="14779133" y="8316711"/>
            <a:ext cx="2947884" cy="1348257"/>
          </a:xfrm>
          <a:custGeom>
            <a:avLst/>
            <a:gdLst/>
            <a:ahLst/>
            <a:cxnLst/>
            <a:rect r="r" b="b" t="t" l="l"/>
            <a:pathLst>
              <a:path h="1348257" w="2947884">
                <a:moveTo>
                  <a:pt x="0" y="0"/>
                </a:moveTo>
                <a:lnTo>
                  <a:pt x="2947883" y="0"/>
                </a:lnTo>
                <a:lnTo>
                  <a:pt x="2947883" y="1348257"/>
                </a:lnTo>
                <a:lnTo>
                  <a:pt x="0" y="1348257"/>
                </a:lnTo>
                <a:lnTo>
                  <a:pt x="0" y="0"/>
                </a:lnTo>
                <a:close/>
              </a:path>
            </a:pathLst>
          </a:custGeom>
          <a:blipFill>
            <a:blip r:embed="rId7"/>
            <a:stretch>
              <a:fillRect l="0" t="0" r="0" b="0"/>
            </a:stretch>
          </a:blipFill>
          <a:ln w="38100" cap="sq">
            <a:solidFill>
              <a:srgbClr val="000000"/>
            </a:solidFill>
            <a:prstDash val="solid"/>
            <a:miter/>
          </a:ln>
        </p:spPr>
      </p:sp>
      <p:sp>
        <p:nvSpPr>
          <p:cNvPr name="Freeform 7" id="7"/>
          <p:cNvSpPr/>
          <p:nvPr/>
        </p:nvSpPr>
        <p:spPr>
          <a:xfrm flipH="false" flipV="false" rot="0">
            <a:off x="284092" y="4675392"/>
            <a:ext cx="6602864" cy="5304459"/>
          </a:xfrm>
          <a:custGeom>
            <a:avLst/>
            <a:gdLst/>
            <a:ahLst/>
            <a:cxnLst/>
            <a:rect r="r" b="b" t="t" l="l"/>
            <a:pathLst>
              <a:path h="5304459" w="6602864">
                <a:moveTo>
                  <a:pt x="0" y="0"/>
                </a:moveTo>
                <a:lnTo>
                  <a:pt x="6602864" y="0"/>
                </a:lnTo>
                <a:lnTo>
                  <a:pt x="6602864" y="5304459"/>
                </a:lnTo>
                <a:lnTo>
                  <a:pt x="0" y="5304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84092" y="661426"/>
            <a:ext cx="13205728"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13. How do order patterns vary across weekdays and weekends?</a:t>
            </a:r>
          </a:p>
        </p:txBody>
      </p:sp>
      <p:sp>
        <p:nvSpPr>
          <p:cNvPr name="TextBox 9" id="9"/>
          <p:cNvSpPr txBox="true"/>
          <p:nvPr/>
        </p:nvSpPr>
        <p:spPr>
          <a:xfrm rot="0">
            <a:off x="7613252" y="5874186"/>
            <a:ext cx="10113764"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14. </a:t>
            </a:r>
            <a:r>
              <a:rPr lang="en-US" sz="3616">
                <a:solidFill>
                  <a:srgbClr val="06545D"/>
                </a:solidFill>
                <a:latin typeface="Sniglet"/>
                <a:ea typeface="Sniglet"/>
                <a:cs typeface="Sniglet"/>
                <a:sym typeface="Sniglet"/>
              </a:rPr>
              <a:t>How many suppliers are there in the database?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0074" y="2360533"/>
            <a:ext cx="11301259" cy="678076"/>
          </a:xfrm>
          <a:custGeom>
            <a:avLst/>
            <a:gdLst/>
            <a:ahLst/>
            <a:cxnLst/>
            <a:rect r="r" b="b" t="t" l="l"/>
            <a:pathLst>
              <a:path h="678076" w="11301259">
                <a:moveTo>
                  <a:pt x="0" y="0"/>
                </a:moveTo>
                <a:lnTo>
                  <a:pt x="11301259" y="0"/>
                </a:lnTo>
                <a:lnTo>
                  <a:pt x="11301259" y="678076"/>
                </a:lnTo>
                <a:lnTo>
                  <a:pt x="0" y="678076"/>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11986110" y="1269293"/>
            <a:ext cx="3524614" cy="2860557"/>
          </a:xfrm>
          <a:custGeom>
            <a:avLst/>
            <a:gdLst/>
            <a:ahLst/>
            <a:cxnLst/>
            <a:rect r="r" b="b" t="t" l="l"/>
            <a:pathLst>
              <a:path h="2860557" w="3524614">
                <a:moveTo>
                  <a:pt x="0" y="0"/>
                </a:moveTo>
                <a:lnTo>
                  <a:pt x="3524615" y="0"/>
                </a:lnTo>
                <a:lnTo>
                  <a:pt x="3524615" y="2860556"/>
                </a:lnTo>
                <a:lnTo>
                  <a:pt x="0" y="2860556"/>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798319" y="5169234"/>
            <a:ext cx="9021418" cy="1043848"/>
          </a:xfrm>
          <a:custGeom>
            <a:avLst/>
            <a:gdLst/>
            <a:ahLst/>
            <a:cxnLst/>
            <a:rect r="r" b="b" t="t" l="l"/>
            <a:pathLst>
              <a:path h="1043848" w="9021418">
                <a:moveTo>
                  <a:pt x="0" y="0"/>
                </a:moveTo>
                <a:lnTo>
                  <a:pt x="9021418" y="0"/>
                </a:lnTo>
                <a:lnTo>
                  <a:pt x="9021418" y="1043848"/>
                </a:lnTo>
                <a:lnTo>
                  <a:pt x="0" y="1043848"/>
                </a:lnTo>
                <a:lnTo>
                  <a:pt x="0" y="0"/>
                </a:lnTo>
                <a:close/>
              </a:path>
            </a:pathLst>
          </a:custGeom>
          <a:blipFill>
            <a:blip r:embed="rId6"/>
            <a:stretch>
              <a:fillRect l="0" t="-5831" r="0" b="-5831"/>
            </a:stretch>
          </a:blipFill>
          <a:ln w="38100" cap="sq">
            <a:solidFill>
              <a:srgbClr val="000000"/>
            </a:solidFill>
            <a:prstDash val="solid"/>
            <a:miter/>
          </a:ln>
        </p:spPr>
      </p:sp>
      <p:sp>
        <p:nvSpPr>
          <p:cNvPr name="Freeform 6" id="6"/>
          <p:cNvSpPr/>
          <p:nvPr/>
        </p:nvSpPr>
        <p:spPr>
          <a:xfrm flipH="false" flipV="false" rot="0">
            <a:off x="11986110" y="4370442"/>
            <a:ext cx="4053694" cy="2631077"/>
          </a:xfrm>
          <a:custGeom>
            <a:avLst/>
            <a:gdLst/>
            <a:ahLst/>
            <a:cxnLst/>
            <a:rect r="r" b="b" t="t" l="l"/>
            <a:pathLst>
              <a:path h="2631077" w="4053694">
                <a:moveTo>
                  <a:pt x="0" y="0"/>
                </a:moveTo>
                <a:lnTo>
                  <a:pt x="4053695" y="0"/>
                </a:lnTo>
                <a:lnTo>
                  <a:pt x="4053695" y="2631077"/>
                </a:lnTo>
                <a:lnTo>
                  <a:pt x="0" y="2631077"/>
                </a:lnTo>
                <a:lnTo>
                  <a:pt x="0" y="0"/>
                </a:lnTo>
                <a:close/>
              </a:path>
            </a:pathLst>
          </a:custGeom>
          <a:blipFill>
            <a:blip r:embed="rId7"/>
            <a:stretch>
              <a:fillRect l="0" t="0" r="0" b="0"/>
            </a:stretch>
          </a:blipFill>
          <a:ln w="38100" cap="sq">
            <a:solidFill>
              <a:srgbClr val="000000"/>
            </a:solidFill>
            <a:prstDash val="solid"/>
            <a:miter/>
          </a:ln>
        </p:spPr>
      </p:sp>
      <p:sp>
        <p:nvSpPr>
          <p:cNvPr name="Freeform 7" id="7"/>
          <p:cNvSpPr/>
          <p:nvPr/>
        </p:nvSpPr>
        <p:spPr>
          <a:xfrm flipH="false" flipV="false" rot="0">
            <a:off x="798319" y="8093559"/>
            <a:ext cx="7986805" cy="871288"/>
          </a:xfrm>
          <a:custGeom>
            <a:avLst/>
            <a:gdLst/>
            <a:ahLst/>
            <a:cxnLst/>
            <a:rect r="r" b="b" t="t" l="l"/>
            <a:pathLst>
              <a:path h="871288" w="7986805">
                <a:moveTo>
                  <a:pt x="0" y="0"/>
                </a:moveTo>
                <a:lnTo>
                  <a:pt x="7986805" y="0"/>
                </a:lnTo>
                <a:lnTo>
                  <a:pt x="7986805" y="871288"/>
                </a:lnTo>
                <a:lnTo>
                  <a:pt x="0" y="871288"/>
                </a:lnTo>
                <a:lnTo>
                  <a:pt x="0" y="0"/>
                </a:lnTo>
                <a:close/>
              </a:path>
            </a:pathLst>
          </a:custGeom>
          <a:blipFill>
            <a:blip r:embed="rId8"/>
            <a:stretch>
              <a:fillRect l="0" t="0" r="0" b="0"/>
            </a:stretch>
          </a:blipFill>
          <a:ln w="38100" cap="sq">
            <a:solidFill>
              <a:srgbClr val="000000"/>
            </a:solidFill>
            <a:prstDash val="solid"/>
            <a:miter/>
          </a:ln>
        </p:spPr>
      </p:sp>
      <p:sp>
        <p:nvSpPr>
          <p:cNvPr name="Freeform 8" id="8"/>
          <p:cNvSpPr/>
          <p:nvPr/>
        </p:nvSpPr>
        <p:spPr>
          <a:xfrm flipH="false" flipV="false" rot="0">
            <a:off x="9233666" y="8063013"/>
            <a:ext cx="2484734" cy="1298838"/>
          </a:xfrm>
          <a:custGeom>
            <a:avLst/>
            <a:gdLst/>
            <a:ahLst/>
            <a:cxnLst/>
            <a:rect r="r" b="b" t="t" l="l"/>
            <a:pathLst>
              <a:path h="1298838" w="2484734">
                <a:moveTo>
                  <a:pt x="0" y="0"/>
                </a:moveTo>
                <a:lnTo>
                  <a:pt x="2484734" y="0"/>
                </a:lnTo>
                <a:lnTo>
                  <a:pt x="2484734" y="1298838"/>
                </a:lnTo>
                <a:lnTo>
                  <a:pt x="0" y="1298838"/>
                </a:lnTo>
                <a:lnTo>
                  <a:pt x="0" y="0"/>
                </a:lnTo>
                <a:close/>
              </a:path>
            </a:pathLst>
          </a:custGeom>
          <a:blipFill>
            <a:blip r:embed="rId9"/>
            <a:stretch>
              <a:fillRect l="0" t="0" r="0" b="0"/>
            </a:stretch>
          </a:blipFill>
          <a:ln w="38100" cap="sq">
            <a:solidFill>
              <a:srgbClr val="000000"/>
            </a:solidFill>
            <a:prstDash val="solid"/>
            <a:miter/>
          </a:ln>
        </p:spPr>
      </p:sp>
      <p:sp>
        <p:nvSpPr>
          <p:cNvPr name="TextBox 9" id="9"/>
          <p:cNvSpPr txBox="true"/>
          <p:nvPr/>
        </p:nvSpPr>
        <p:spPr>
          <a:xfrm rot="0">
            <a:off x="-1314395" y="1299601"/>
            <a:ext cx="13205728"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15. Which supplier provides the most products?</a:t>
            </a:r>
          </a:p>
        </p:txBody>
      </p:sp>
      <p:sp>
        <p:nvSpPr>
          <p:cNvPr name="TextBox 10" id="10"/>
          <p:cNvSpPr txBox="true"/>
          <p:nvPr/>
        </p:nvSpPr>
        <p:spPr>
          <a:xfrm rot="0">
            <a:off x="55577" y="4313292"/>
            <a:ext cx="11724208" cy="563579"/>
          </a:xfrm>
          <a:prstGeom prst="rect">
            <a:avLst/>
          </a:prstGeom>
        </p:spPr>
        <p:txBody>
          <a:bodyPr anchor="t" rtlCol="false" tIns="0" lIns="0" bIns="0" rIns="0">
            <a:spAutoFit/>
          </a:bodyPr>
          <a:lstStyle/>
          <a:p>
            <a:pPr algn="ctr">
              <a:lnSpc>
                <a:spcPts val="4693"/>
              </a:lnSpc>
              <a:spcBef>
                <a:spcPct val="0"/>
              </a:spcBef>
            </a:pPr>
            <a:r>
              <a:rPr lang="en-US" sz="3352">
                <a:solidFill>
                  <a:srgbClr val="06545D"/>
                </a:solidFill>
                <a:latin typeface="Sniglet"/>
                <a:ea typeface="Sniglet"/>
                <a:cs typeface="Sniglet"/>
                <a:sym typeface="Sniglet"/>
              </a:rPr>
              <a:t>16. Wh</a:t>
            </a:r>
            <a:r>
              <a:rPr lang="en-US" sz="3352">
                <a:solidFill>
                  <a:srgbClr val="06545D"/>
                </a:solidFill>
                <a:latin typeface="Sniglet"/>
                <a:ea typeface="Sniglet"/>
                <a:cs typeface="Sniglet"/>
                <a:sym typeface="Sniglet"/>
              </a:rPr>
              <a:t>at is the average price of products from each supplier?</a:t>
            </a:r>
          </a:p>
        </p:txBody>
      </p:sp>
      <p:sp>
        <p:nvSpPr>
          <p:cNvPr name="TextBox 11" id="11"/>
          <p:cNvSpPr txBox="true"/>
          <p:nvPr/>
        </p:nvSpPr>
        <p:spPr>
          <a:xfrm rot="0">
            <a:off x="590074" y="7154748"/>
            <a:ext cx="9885958"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17. How many</a:t>
            </a:r>
            <a:r>
              <a:rPr lang="en-US" sz="3616">
                <a:solidFill>
                  <a:srgbClr val="06545D"/>
                </a:solidFill>
                <a:latin typeface="Sniglet"/>
                <a:ea typeface="Sniglet"/>
                <a:cs typeface="Sniglet"/>
                <a:sym typeface="Sniglet"/>
              </a:rPr>
              <a:t> employees have processed orders?</a:t>
            </a:r>
          </a:p>
        </p:txBody>
      </p:sp>
      <p:sp>
        <p:nvSpPr>
          <p:cNvPr name="Freeform 12" id="12"/>
          <p:cNvSpPr/>
          <p:nvPr/>
        </p:nvSpPr>
        <p:spPr>
          <a:xfrm flipH="false" flipV="false" rot="0">
            <a:off x="9460299" y="9124258"/>
            <a:ext cx="6876431" cy="1162742"/>
          </a:xfrm>
          <a:custGeom>
            <a:avLst/>
            <a:gdLst/>
            <a:ahLst/>
            <a:cxnLst/>
            <a:rect r="r" b="b" t="t" l="l"/>
            <a:pathLst>
              <a:path h="1162742" w="6876431">
                <a:moveTo>
                  <a:pt x="0" y="0"/>
                </a:moveTo>
                <a:lnTo>
                  <a:pt x="6876431" y="0"/>
                </a:lnTo>
                <a:lnTo>
                  <a:pt x="6876431" y="1162742"/>
                </a:lnTo>
                <a:lnTo>
                  <a:pt x="0" y="11627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0368" y="1506740"/>
            <a:ext cx="10508457" cy="1359486"/>
          </a:xfrm>
          <a:custGeom>
            <a:avLst/>
            <a:gdLst/>
            <a:ahLst/>
            <a:cxnLst/>
            <a:rect r="r" b="b" t="t" l="l"/>
            <a:pathLst>
              <a:path h="1359486" w="10508457">
                <a:moveTo>
                  <a:pt x="0" y="0"/>
                </a:moveTo>
                <a:lnTo>
                  <a:pt x="10508457" y="0"/>
                </a:lnTo>
                <a:lnTo>
                  <a:pt x="10508457" y="1359485"/>
                </a:lnTo>
                <a:lnTo>
                  <a:pt x="0" y="1359485"/>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11348058" y="1506740"/>
            <a:ext cx="4332519" cy="1402313"/>
          </a:xfrm>
          <a:custGeom>
            <a:avLst/>
            <a:gdLst/>
            <a:ahLst/>
            <a:cxnLst/>
            <a:rect r="r" b="b" t="t" l="l"/>
            <a:pathLst>
              <a:path h="1402313" w="4332519">
                <a:moveTo>
                  <a:pt x="0" y="0"/>
                </a:moveTo>
                <a:lnTo>
                  <a:pt x="4332520" y="0"/>
                </a:lnTo>
                <a:lnTo>
                  <a:pt x="4332520" y="1402313"/>
                </a:lnTo>
                <a:lnTo>
                  <a:pt x="0" y="1402313"/>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370368" y="4182197"/>
            <a:ext cx="10108434" cy="1771744"/>
          </a:xfrm>
          <a:custGeom>
            <a:avLst/>
            <a:gdLst/>
            <a:ahLst/>
            <a:cxnLst/>
            <a:rect r="r" b="b" t="t" l="l"/>
            <a:pathLst>
              <a:path h="1771744" w="10108434">
                <a:moveTo>
                  <a:pt x="0" y="0"/>
                </a:moveTo>
                <a:lnTo>
                  <a:pt x="10108434" y="0"/>
                </a:lnTo>
                <a:lnTo>
                  <a:pt x="10108434" y="1771744"/>
                </a:lnTo>
                <a:lnTo>
                  <a:pt x="0" y="1771744"/>
                </a:lnTo>
                <a:lnTo>
                  <a:pt x="0" y="0"/>
                </a:lnTo>
                <a:close/>
              </a:path>
            </a:pathLst>
          </a:custGeom>
          <a:blipFill>
            <a:blip r:embed="rId6"/>
            <a:stretch>
              <a:fillRect l="0" t="0" r="0" b="0"/>
            </a:stretch>
          </a:blipFill>
          <a:ln w="38100" cap="sq">
            <a:solidFill>
              <a:srgbClr val="000000"/>
            </a:solidFill>
            <a:prstDash val="solid"/>
            <a:miter/>
          </a:ln>
        </p:spPr>
      </p:sp>
      <p:sp>
        <p:nvSpPr>
          <p:cNvPr name="Freeform 6" id="6"/>
          <p:cNvSpPr/>
          <p:nvPr/>
        </p:nvSpPr>
        <p:spPr>
          <a:xfrm flipH="false" flipV="false" rot="0">
            <a:off x="775561" y="5907137"/>
            <a:ext cx="3730219" cy="4379863"/>
          </a:xfrm>
          <a:custGeom>
            <a:avLst/>
            <a:gdLst/>
            <a:ahLst/>
            <a:cxnLst/>
            <a:rect r="r" b="b" t="t" l="l"/>
            <a:pathLst>
              <a:path h="4379863" w="3730219">
                <a:moveTo>
                  <a:pt x="0" y="0"/>
                </a:moveTo>
                <a:lnTo>
                  <a:pt x="3730218" y="0"/>
                </a:lnTo>
                <a:lnTo>
                  <a:pt x="3730218" y="4379863"/>
                </a:lnTo>
                <a:lnTo>
                  <a:pt x="0" y="4379863"/>
                </a:lnTo>
                <a:lnTo>
                  <a:pt x="0" y="0"/>
                </a:lnTo>
                <a:close/>
              </a:path>
            </a:pathLst>
          </a:custGeom>
          <a:blipFill>
            <a:blip r:embed="rId7"/>
            <a:stretch>
              <a:fillRect l="0" t="0" r="0" b="0"/>
            </a:stretch>
          </a:blipFill>
          <a:ln w="38100" cap="sq">
            <a:solidFill>
              <a:srgbClr val="000000"/>
            </a:solidFill>
            <a:prstDash val="solid"/>
            <a:miter/>
          </a:ln>
        </p:spPr>
      </p:sp>
      <p:sp>
        <p:nvSpPr>
          <p:cNvPr name="TextBox 7" id="7"/>
          <p:cNvSpPr txBox="true"/>
          <p:nvPr/>
        </p:nvSpPr>
        <p:spPr>
          <a:xfrm rot="0">
            <a:off x="-978268" y="415711"/>
            <a:ext cx="13205728"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19. Which employees have handled the most orders?</a:t>
            </a:r>
          </a:p>
        </p:txBody>
      </p:sp>
      <p:sp>
        <p:nvSpPr>
          <p:cNvPr name="TextBox 8" id="8"/>
          <p:cNvSpPr txBox="true"/>
          <p:nvPr/>
        </p:nvSpPr>
        <p:spPr>
          <a:xfrm rot="0">
            <a:off x="370368" y="3328153"/>
            <a:ext cx="11724208" cy="563579"/>
          </a:xfrm>
          <a:prstGeom prst="rect">
            <a:avLst/>
          </a:prstGeom>
        </p:spPr>
        <p:txBody>
          <a:bodyPr anchor="t" rtlCol="false" tIns="0" lIns="0" bIns="0" rIns="0">
            <a:spAutoFit/>
          </a:bodyPr>
          <a:lstStyle/>
          <a:p>
            <a:pPr algn="ctr">
              <a:lnSpc>
                <a:spcPts val="4693"/>
              </a:lnSpc>
              <a:spcBef>
                <a:spcPct val="0"/>
              </a:spcBef>
            </a:pPr>
            <a:r>
              <a:rPr lang="en-US" sz="3352">
                <a:solidFill>
                  <a:srgbClr val="06545D"/>
                </a:solidFill>
                <a:latin typeface="Sniglet"/>
                <a:ea typeface="Sniglet"/>
                <a:cs typeface="Sniglet"/>
                <a:sym typeface="Sniglet"/>
              </a:rPr>
              <a:t>20. Wh</a:t>
            </a:r>
            <a:r>
              <a:rPr lang="en-US" sz="3352">
                <a:solidFill>
                  <a:srgbClr val="06545D"/>
                </a:solidFill>
                <a:latin typeface="Sniglet"/>
                <a:ea typeface="Sniglet"/>
                <a:cs typeface="Sniglet"/>
                <a:sym typeface="Sniglet"/>
              </a:rPr>
              <a:t>at is the total sales value processed by each employee?</a:t>
            </a:r>
          </a:p>
        </p:txBody>
      </p:sp>
      <p:sp>
        <p:nvSpPr>
          <p:cNvPr name="Freeform 9" id="9"/>
          <p:cNvSpPr/>
          <p:nvPr/>
        </p:nvSpPr>
        <p:spPr>
          <a:xfrm flipH="false" flipV="false" rot="0">
            <a:off x="12599530" y="3300118"/>
            <a:ext cx="5961987" cy="6186967"/>
          </a:xfrm>
          <a:custGeom>
            <a:avLst/>
            <a:gdLst/>
            <a:ahLst/>
            <a:cxnLst/>
            <a:rect r="r" b="b" t="t" l="l"/>
            <a:pathLst>
              <a:path h="6186967" w="5961987">
                <a:moveTo>
                  <a:pt x="0" y="0"/>
                </a:moveTo>
                <a:lnTo>
                  <a:pt x="5961987" y="0"/>
                </a:lnTo>
                <a:lnTo>
                  <a:pt x="5961987" y="6186967"/>
                </a:lnTo>
                <a:lnTo>
                  <a:pt x="0" y="61869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171667" y="6313625"/>
            <a:ext cx="9394591" cy="3723674"/>
          </a:xfrm>
          <a:custGeom>
            <a:avLst/>
            <a:gdLst/>
            <a:ahLst/>
            <a:cxnLst/>
            <a:rect r="r" b="b" t="t" l="l"/>
            <a:pathLst>
              <a:path h="3723674" w="9394591">
                <a:moveTo>
                  <a:pt x="0" y="0"/>
                </a:moveTo>
                <a:lnTo>
                  <a:pt x="9394591" y="0"/>
                </a:lnTo>
                <a:lnTo>
                  <a:pt x="9394591" y="3723675"/>
                </a:lnTo>
                <a:lnTo>
                  <a:pt x="0" y="3723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536735"/>
            <a:ext cx="5515693" cy="6043090"/>
          </a:xfrm>
          <a:custGeom>
            <a:avLst/>
            <a:gdLst/>
            <a:ahLst/>
            <a:cxnLst/>
            <a:rect r="r" b="b" t="t" l="l"/>
            <a:pathLst>
              <a:path h="6043090" w="5515693">
                <a:moveTo>
                  <a:pt x="0" y="0"/>
                </a:moveTo>
                <a:lnTo>
                  <a:pt x="5515693" y="0"/>
                </a:lnTo>
                <a:lnTo>
                  <a:pt x="5515693" y="6043090"/>
                </a:lnTo>
                <a:lnTo>
                  <a:pt x="0" y="6043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10851" y="588866"/>
            <a:ext cx="1933314" cy="1089686"/>
          </a:xfrm>
          <a:custGeom>
            <a:avLst/>
            <a:gdLst/>
            <a:ahLst/>
            <a:cxnLst/>
            <a:rect r="r" b="b" t="t" l="l"/>
            <a:pathLst>
              <a:path h="1089686" w="1933314">
                <a:moveTo>
                  <a:pt x="0" y="0"/>
                </a:moveTo>
                <a:lnTo>
                  <a:pt x="1933314" y="0"/>
                </a:lnTo>
                <a:lnTo>
                  <a:pt x="1933314" y="1089686"/>
                </a:lnTo>
                <a:lnTo>
                  <a:pt x="0" y="1089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08844" y="3383571"/>
            <a:ext cx="1933314" cy="1089686"/>
          </a:xfrm>
          <a:custGeom>
            <a:avLst/>
            <a:gdLst/>
            <a:ahLst/>
            <a:cxnLst/>
            <a:rect r="r" b="b" t="t" l="l"/>
            <a:pathLst>
              <a:path h="1089686" w="1933314">
                <a:moveTo>
                  <a:pt x="0" y="0"/>
                </a:moveTo>
                <a:lnTo>
                  <a:pt x="1933314" y="0"/>
                </a:lnTo>
                <a:lnTo>
                  <a:pt x="1933314" y="1089686"/>
                </a:lnTo>
                <a:lnTo>
                  <a:pt x="0" y="1089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611078" y="2795643"/>
            <a:ext cx="1314841" cy="741092"/>
          </a:xfrm>
          <a:custGeom>
            <a:avLst/>
            <a:gdLst/>
            <a:ahLst/>
            <a:cxnLst/>
            <a:rect r="r" b="b" t="t" l="l"/>
            <a:pathLst>
              <a:path h="741092" w="1314841">
                <a:moveTo>
                  <a:pt x="0" y="0"/>
                </a:moveTo>
                <a:lnTo>
                  <a:pt x="1314842" y="0"/>
                </a:lnTo>
                <a:lnTo>
                  <a:pt x="1314842" y="741092"/>
                </a:lnTo>
                <a:lnTo>
                  <a:pt x="0" y="7410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421335" y="9258300"/>
            <a:ext cx="7315200" cy="1236934"/>
          </a:xfrm>
          <a:custGeom>
            <a:avLst/>
            <a:gdLst/>
            <a:ahLst/>
            <a:cxnLst/>
            <a:rect r="r" b="b" t="t" l="l"/>
            <a:pathLst>
              <a:path h="1236934" w="7315200">
                <a:moveTo>
                  <a:pt x="0" y="0"/>
                </a:moveTo>
                <a:lnTo>
                  <a:pt x="7315200" y="0"/>
                </a:lnTo>
                <a:lnTo>
                  <a:pt x="7315200" y="1236934"/>
                </a:lnTo>
                <a:lnTo>
                  <a:pt x="0" y="12369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194958" y="-783675"/>
            <a:ext cx="1093042" cy="1372541"/>
          </a:xfrm>
          <a:custGeom>
            <a:avLst/>
            <a:gdLst/>
            <a:ahLst/>
            <a:cxnLst/>
            <a:rect r="r" b="b" t="t" l="l"/>
            <a:pathLst>
              <a:path h="1372541" w="1093042">
                <a:moveTo>
                  <a:pt x="0" y="0"/>
                </a:moveTo>
                <a:lnTo>
                  <a:pt x="1093042" y="0"/>
                </a:lnTo>
                <a:lnTo>
                  <a:pt x="1093042" y="1372541"/>
                </a:lnTo>
                <a:lnTo>
                  <a:pt x="0" y="13725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41764" y="1274441"/>
            <a:ext cx="11568311" cy="1359277"/>
          </a:xfrm>
          <a:custGeom>
            <a:avLst/>
            <a:gdLst/>
            <a:ahLst/>
            <a:cxnLst/>
            <a:rect r="r" b="b" t="t" l="l"/>
            <a:pathLst>
              <a:path h="1359277" w="11568311">
                <a:moveTo>
                  <a:pt x="0" y="0"/>
                </a:moveTo>
                <a:lnTo>
                  <a:pt x="11568311" y="0"/>
                </a:lnTo>
                <a:lnTo>
                  <a:pt x="11568311" y="1359277"/>
                </a:lnTo>
                <a:lnTo>
                  <a:pt x="0" y="1359277"/>
                </a:lnTo>
                <a:lnTo>
                  <a:pt x="0" y="0"/>
                </a:lnTo>
                <a:close/>
              </a:path>
            </a:pathLst>
          </a:custGeom>
          <a:blipFill>
            <a:blip r:embed="rId14"/>
            <a:stretch>
              <a:fillRect l="0" t="0" r="0" b="0"/>
            </a:stretch>
          </a:blipFill>
          <a:ln w="38100" cap="sq">
            <a:solidFill>
              <a:srgbClr val="000000"/>
            </a:solidFill>
            <a:prstDash val="solid"/>
            <a:miter/>
          </a:ln>
        </p:spPr>
      </p:sp>
      <p:sp>
        <p:nvSpPr>
          <p:cNvPr name="Freeform 10" id="10"/>
          <p:cNvSpPr/>
          <p:nvPr/>
        </p:nvSpPr>
        <p:spPr>
          <a:xfrm flipH="false" flipV="false" rot="0">
            <a:off x="12042227" y="1203427"/>
            <a:ext cx="5860069" cy="2486570"/>
          </a:xfrm>
          <a:custGeom>
            <a:avLst/>
            <a:gdLst/>
            <a:ahLst/>
            <a:cxnLst/>
            <a:rect r="r" b="b" t="t" l="l"/>
            <a:pathLst>
              <a:path h="2486570" w="5860069">
                <a:moveTo>
                  <a:pt x="0" y="0"/>
                </a:moveTo>
                <a:lnTo>
                  <a:pt x="5860069" y="0"/>
                </a:lnTo>
                <a:lnTo>
                  <a:pt x="5860069" y="2486570"/>
                </a:lnTo>
                <a:lnTo>
                  <a:pt x="0" y="2486570"/>
                </a:lnTo>
                <a:lnTo>
                  <a:pt x="0" y="0"/>
                </a:lnTo>
                <a:close/>
              </a:path>
            </a:pathLst>
          </a:custGeom>
          <a:blipFill>
            <a:blip r:embed="rId15"/>
            <a:stretch>
              <a:fillRect l="0" t="0" r="0" b="0"/>
            </a:stretch>
          </a:blipFill>
          <a:ln w="38100" cap="sq">
            <a:solidFill>
              <a:srgbClr val="000000"/>
            </a:solidFill>
            <a:prstDash val="solid"/>
            <a:miter/>
          </a:ln>
        </p:spPr>
      </p:sp>
      <p:sp>
        <p:nvSpPr>
          <p:cNvPr name="TextBox 11" id="11"/>
          <p:cNvSpPr txBox="true"/>
          <p:nvPr/>
        </p:nvSpPr>
        <p:spPr>
          <a:xfrm rot="0">
            <a:off x="161253" y="352021"/>
            <a:ext cx="13205728"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21. What is the average order value handled per employee?</a:t>
            </a:r>
          </a:p>
        </p:txBody>
      </p:sp>
      <p:sp>
        <p:nvSpPr>
          <p:cNvPr name="Freeform 12" id="12"/>
          <p:cNvSpPr/>
          <p:nvPr/>
        </p:nvSpPr>
        <p:spPr>
          <a:xfrm flipH="false" flipV="false" rot="0">
            <a:off x="6764117" y="5244995"/>
            <a:ext cx="11523883" cy="590599"/>
          </a:xfrm>
          <a:custGeom>
            <a:avLst/>
            <a:gdLst/>
            <a:ahLst/>
            <a:cxnLst/>
            <a:rect r="r" b="b" t="t" l="l"/>
            <a:pathLst>
              <a:path h="590599" w="11523883">
                <a:moveTo>
                  <a:pt x="0" y="0"/>
                </a:moveTo>
                <a:lnTo>
                  <a:pt x="11523883" y="0"/>
                </a:lnTo>
                <a:lnTo>
                  <a:pt x="11523883" y="590599"/>
                </a:lnTo>
                <a:lnTo>
                  <a:pt x="0" y="590599"/>
                </a:lnTo>
                <a:lnTo>
                  <a:pt x="0" y="0"/>
                </a:lnTo>
                <a:close/>
              </a:path>
            </a:pathLst>
          </a:custGeom>
          <a:blipFill>
            <a:blip r:embed="rId16"/>
            <a:stretch>
              <a:fillRect l="0" t="0" r="0" b="0"/>
            </a:stretch>
          </a:blipFill>
          <a:ln w="38100" cap="sq">
            <a:solidFill>
              <a:srgbClr val="000000"/>
            </a:solidFill>
            <a:prstDash val="solid"/>
            <a:miter/>
          </a:ln>
        </p:spPr>
      </p:sp>
      <p:sp>
        <p:nvSpPr>
          <p:cNvPr name="Freeform 13" id="13"/>
          <p:cNvSpPr/>
          <p:nvPr/>
        </p:nvSpPr>
        <p:spPr>
          <a:xfrm flipH="false" flipV="false" rot="0">
            <a:off x="13133672" y="6054163"/>
            <a:ext cx="3677179" cy="3822604"/>
          </a:xfrm>
          <a:custGeom>
            <a:avLst/>
            <a:gdLst/>
            <a:ahLst/>
            <a:cxnLst/>
            <a:rect r="r" b="b" t="t" l="l"/>
            <a:pathLst>
              <a:path h="3822604" w="3677179">
                <a:moveTo>
                  <a:pt x="0" y="0"/>
                </a:moveTo>
                <a:lnTo>
                  <a:pt x="3677179" y="0"/>
                </a:lnTo>
                <a:lnTo>
                  <a:pt x="3677179" y="3822604"/>
                </a:lnTo>
                <a:lnTo>
                  <a:pt x="0" y="3822604"/>
                </a:lnTo>
                <a:lnTo>
                  <a:pt x="0" y="0"/>
                </a:lnTo>
                <a:close/>
              </a:path>
            </a:pathLst>
          </a:custGeom>
          <a:blipFill>
            <a:blip r:embed="rId17"/>
            <a:stretch>
              <a:fillRect l="0" t="0" r="0" b="0"/>
            </a:stretch>
          </a:blipFill>
          <a:ln w="38100" cap="sq">
            <a:solidFill>
              <a:srgbClr val="000000"/>
            </a:solidFill>
            <a:prstDash val="solid"/>
            <a:miter/>
          </a:ln>
        </p:spPr>
      </p:sp>
      <p:sp>
        <p:nvSpPr>
          <p:cNvPr name="TextBox 14" id="14"/>
          <p:cNvSpPr txBox="true"/>
          <p:nvPr/>
        </p:nvSpPr>
        <p:spPr>
          <a:xfrm rot="0">
            <a:off x="6895140" y="3871264"/>
            <a:ext cx="8635491" cy="1155162"/>
          </a:xfrm>
          <a:prstGeom prst="rect">
            <a:avLst/>
          </a:prstGeom>
        </p:spPr>
        <p:txBody>
          <a:bodyPr anchor="t" rtlCol="false" tIns="0" lIns="0" bIns="0" rIns="0">
            <a:spAutoFit/>
          </a:bodyPr>
          <a:lstStyle/>
          <a:p>
            <a:pPr algn="ctr">
              <a:lnSpc>
                <a:spcPts val="4693"/>
              </a:lnSpc>
              <a:spcBef>
                <a:spcPct val="0"/>
              </a:spcBef>
            </a:pPr>
            <a:r>
              <a:rPr lang="en-US" sz="3352">
                <a:solidFill>
                  <a:srgbClr val="06545D"/>
                </a:solidFill>
                <a:latin typeface="Sniglet"/>
                <a:ea typeface="Sniglet"/>
                <a:cs typeface="Sniglet"/>
                <a:sym typeface="Sniglet"/>
              </a:rPr>
              <a:t>22. Wh</a:t>
            </a:r>
            <a:r>
              <a:rPr lang="en-US" sz="3352">
                <a:solidFill>
                  <a:srgbClr val="06545D"/>
                </a:solidFill>
                <a:latin typeface="Sniglet"/>
                <a:ea typeface="Sniglet"/>
                <a:cs typeface="Sniglet"/>
                <a:sym typeface="Sniglet"/>
              </a:rPr>
              <a:t>at is the relationship between quantity ordered and total price?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grpSp>
        <p:nvGrpSpPr>
          <p:cNvPr name="Group 2" id="2"/>
          <p:cNvGrpSpPr/>
          <p:nvPr/>
        </p:nvGrpSpPr>
        <p:grpSpPr>
          <a:xfrm rot="0">
            <a:off x="5411262" y="1571675"/>
            <a:ext cx="10393250" cy="7476765"/>
            <a:chOff x="0" y="0"/>
            <a:chExt cx="2737317" cy="1969189"/>
          </a:xfrm>
        </p:grpSpPr>
        <p:sp>
          <p:nvSpPr>
            <p:cNvPr name="Freeform 3" id="3"/>
            <p:cNvSpPr/>
            <p:nvPr/>
          </p:nvSpPr>
          <p:spPr>
            <a:xfrm flipH="false" flipV="false" rot="0">
              <a:off x="0" y="0"/>
              <a:ext cx="2737317" cy="1969189"/>
            </a:xfrm>
            <a:custGeom>
              <a:avLst/>
              <a:gdLst/>
              <a:ahLst/>
              <a:cxnLst/>
              <a:rect r="r" b="b" t="t" l="l"/>
              <a:pathLst>
                <a:path h="1969189" w="2737317">
                  <a:moveTo>
                    <a:pt x="8939" y="0"/>
                  </a:moveTo>
                  <a:lnTo>
                    <a:pt x="2728378" y="0"/>
                  </a:lnTo>
                  <a:cubicBezTo>
                    <a:pt x="2733315" y="0"/>
                    <a:pt x="2737317" y="4002"/>
                    <a:pt x="2737317" y="8939"/>
                  </a:cubicBezTo>
                  <a:lnTo>
                    <a:pt x="2737317" y="1960250"/>
                  </a:lnTo>
                  <a:cubicBezTo>
                    <a:pt x="2737317" y="1965187"/>
                    <a:pt x="2733315" y="1969189"/>
                    <a:pt x="2728378" y="1969189"/>
                  </a:cubicBezTo>
                  <a:lnTo>
                    <a:pt x="8939" y="1969189"/>
                  </a:lnTo>
                  <a:cubicBezTo>
                    <a:pt x="4002" y="1969189"/>
                    <a:pt x="0" y="1965187"/>
                    <a:pt x="0" y="1960250"/>
                  </a:cubicBezTo>
                  <a:lnTo>
                    <a:pt x="0" y="8939"/>
                  </a:lnTo>
                  <a:cubicBezTo>
                    <a:pt x="0" y="4002"/>
                    <a:pt x="4002" y="0"/>
                    <a:pt x="8939" y="0"/>
                  </a:cubicBezTo>
                  <a:close/>
                </a:path>
              </a:pathLst>
            </a:custGeom>
            <a:solidFill>
              <a:srgbClr val="E9DBC7"/>
            </a:solidFill>
          </p:spPr>
        </p:sp>
        <p:sp>
          <p:nvSpPr>
            <p:cNvPr name="TextBox 4" id="4"/>
            <p:cNvSpPr txBox="true"/>
            <p:nvPr/>
          </p:nvSpPr>
          <p:spPr>
            <a:xfrm>
              <a:off x="0" y="-28575"/>
              <a:ext cx="2737317" cy="199776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805246" y="1995160"/>
            <a:ext cx="9160284" cy="6157381"/>
          </a:xfrm>
          <a:prstGeom prst="rect">
            <a:avLst/>
          </a:prstGeom>
        </p:spPr>
        <p:txBody>
          <a:bodyPr anchor="t" rtlCol="false" tIns="0" lIns="0" bIns="0" rIns="0">
            <a:spAutoFit/>
          </a:bodyPr>
          <a:lstStyle/>
          <a:p>
            <a:pPr algn="just">
              <a:lnSpc>
                <a:spcPts val="4445"/>
              </a:lnSpc>
              <a:spcBef>
                <a:spcPct val="0"/>
              </a:spcBef>
            </a:pPr>
            <a:r>
              <a:rPr lang="en-US" sz="3175">
                <a:solidFill>
                  <a:srgbClr val="06545D"/>
                </a:solidFill>
                <a:latin typeface="Sniglet"/>
                <a:ea typeface="Sniglet"/>
                <a:cs typeface="Sniglet"/>
                <a:sym typeface="Sniglet"/>
              </a:rPr>
              <a:t>M</a:t>
            </a:r>
            <a:r>
              <a:rPr lang="en-US" sz="3175" strike="noStrike" u="none">
                <a:solidFill>
                  <a:srgbClr val="06545D"/>
                </a:solidFill>
                <a:latin typeface="Sniglet"/>
                <a:ea typeface="Sniglet"/>
                <a:cs typeface="Sniglet"/>
                <a:sym typeface="Sniglet"/>
              </a:rPr>
              <a:t>anaging a grocery store involves handling a vast amount of data related to products, suppliers, customers, orders, and employees. Without a centralized system, this information is often recorded manually or in scattered formats, leading to inefficiencies, data inconsistency, and limited insight into business performance. The lack of a structured approach also makes it difficult to track inventory, analyze customer behavior, monitor sales trends, and generate timely reports for decision-making.</a:t>
            </a:r>
          </a:p>
        </p:txBody>
      </p:sp>
      <p:sp>
        <p:nvSpPr>
          <p:cNvPr name="Freeform 6" id="6"/>
          <p:cNvSpPr/>
          <p:nvPr/>
        </p:nvSpPr>
        <p:spPr>
          <a:xfrm flipH="false" flipV="false" rot="-10800000">
            <a:off x="8147844" y="-2516073"/>
            <a:ext cx="12695779" cy="5032145"/>
          </a:xfrm>
          <a:custGeom>
            <a:avLst/>
            <a:gdLst/>
            <a:ahLst/>
            <a:cxnLst/>
            <a:rect r="r" b="b" t="t" l="l"/>
            <a:pathLst>
              <a:path h="5032145" w="12695779">
                <a:moveTo>
                  <a:pt x="0" y="0"/>
                </a:moveTo>
                <a:lnTo>
                  <a:pt x="12695779" y="0"/>
                </a:lnTo>
                <a:lnTo>
                  <a:pt x="12695779" y="5032146"/>
                </a:lnTo>
                <a:lnTo>
                  <a:pt x="0" y="5032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7617" y="2993475"/>
            <a:ext cx="2056317" cy="990771"/>
          </a:xfrm>
          <a:custGeom>
            <a:avLst/>
            <a:gdLst/>
            <a:ahLst/>
            <a:cxnLst/>
            <a:rect r="r" b="b" t="t" l="l"/>
            <a:pathLst>
              <a:path h="990771" w="2056317">
                <a:moveTo>
                  <a:pt x="0" y="0"/>
                </a:moveTo>
                <a:lnTo>
                  <a:pt x="2056317" y="0"/>
                </a:lnTo>
                <a:lnTo>
                  <a:pt x="2056317" y="990771"/>
                </a:lnTo>
                <a:lnTo>
                  <a:pt x="0" y="990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866161" y="4814672"/>
            <a:ext cx="2056317" cy="990771"/>
          </a:xfrm>
          <a:custGeom>
            <a:avLst/>
            <a:gdLst/>
            <a:ahLst/>
            <a:cxnLst/>
            <a:rect r="r" b="b" t="t" l="l"/>
            <a:pathLst>
              <a:path h="990771" w="2056317">
                <a:moveTo>
                  <a:pt x="0" y="0"/>
                </a:moveTo>
                <a:lnTo>
                  <a:pt x="2056318" y="0"/>
                </a:lnTo>
                <a:lnTo>
                  <a:pt x="2056318" y="990771"/>
                </a:lnTo>
                <a:lnTo>
                  <a:pt x="0" y="990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4367" y="2052310"/>
            <a:ext cx="5883678" cy="5338100"/>
          </a:xfrm>
          <a:custGeom>
            <a:avLst/>
            <a:gdLst/>
            <a:ahLst/>
            <a:cxnLst/>
            <a:rect r="r" b="b" t="t" l="l"/>
            <a:pathLst>
              <a:path h="5338100" w="5883678">
                <a:moveTo>
                  <a:pt x="0" y="0"/>
                </a:moveTo>
                <a:lnTo>
                  <a:pt x="5883678" y="0"/>
                </a:lnTo>
                <a:lnTo>
                  <a:pt x="5883678" y="5338100"/>
                </a:lnTo>
                <a:lnTo>
                  <a:pt x="0" y="53381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495734" y="6324108"/>
            <a:ext cx="3591098" cy="4114800"/>
          </a:xfrm>
          <a:custGeom>
            <a:avLst/>
            <a:gdLst/>
            <a:ahLst/>
            <a:cxnLst/>
            <a:rect r="r" b="b" t="t" l="l"/>
            <a:pathLst>
              <a:path h="4114800" w="3591098">
                <a:moveTo>
                  <a:pt x="0" y="0"/>
                </a:moveTo>
                <a:lnTo>
                  <a:pt x="3591098" y="0"/>
                </a:lnTo>
                <a:lnTo>
                  <a:pt x="359109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4150264" y="236045"/>
            <a:ext cx="11021838" cy="1240317"/>
          </a:xfrm>
          <a:prstGeom prst="rect">
            <a:avLst/>
          </a:prstGeom>
        </p:spPr>
        <p:txBody>
          <a:bodyPr anchor="t" rtlCol="false" tIns="0" lIns="0" bIns="0" rIns="0">
            <a:spAutoFit/>
          </a:bodyPr>
          <a:lstStyle/>
          <a:p>
            <a:pPr algn="l">
              <a:lnSpc>
                <a:spcPts val="9505"/>
              </a:lnSpc>
            </a:pPr>
            <a:r>
              <a:rPr lang="en-US" sz="8641">
                <a:solidFill>
                  <a:srgbClr val="06545D"/>
                </a:solidFill>
                <a:latin typeface="Sniglet"/>
                <a:ea typeface="Sniglet"/>
                <a:cs typeface="Sniglet"/>
                <a:sym typeface="Sniglet"/>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6734158" y="163905"/>
            <a:ext cx="1392589" cy="1748685"/>
          </a:xfrm>
          <a:custGeom>
            <a:avLst/>
            <a:gdLst/>
            <a:ahLst/>
            <a:cxnLst/>
            <a:rect r="r" b="b" t="t" l="l"/>
            <a:pathLst>
              <a:path h="1748685" w="1392589">
                <a:moveTo>
                  <a:pt x="0" y="0"/>
                </a:moveTo>
                <a:lnTo>
                  <a:pt x="1392589" y="0"/>
                </a:lnTo>
                <a:lnTo>
                  <a:pt x="1392589" y="1748686"/>
                </a:lnTo>
                <a:lnTo>
                  <a:pt x="0" y="1748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12066" y="6372811"/>
            <a:ext cx="2151613" cy="2415075"/>
          </a:xfrm>
          <a:custGeom>
            <a:avLst/>
            <a:gdLst/>
            <a:ahLst/>
            <a:cxnLst/>
            <a:rect r="r" b="b" t="t" l="l"/>
            <a:pathLst>
              <a:path h="2415075" w="2151613">
                <a:moveTo>
                  <a:pt x="0" y="0"/>
                </a:moveTo>
                <a:lnTo>
                  <a:pt x="2151613" y="0"/>
                </a:lnTo>
                <a:lnTo>
                  <a:pt x="2151613" y="2415076"/>
                </a:lnTo>
                <a:lnTo>
                  <a:pt x="0" y="2415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09316" y="5350863"/>
            <a:ext cx="1402700" cy="1387398"/>
          </a:xfrm>
          <a:custGeom>
            <a:avLst/>
            <a:gdLst/>
            <a:ahLst/>
            <a:cxnLst/>
            <a:rect r="r" b="b" t="t" l="l"/>
            <a:pathLst>
              <a:path h="1387398" w="1402700">
                <a:moveTo>
                  <a:pt x="0" y="0"/>
                </a:moveTo>
                <a:lnTo>
                  <a:pt x="1402700" y="0"/>
                </a:lnTo>
                <a:lnTo>
                  <a:pt x="1402700" y="1387399"/>
                </a:lnTo>
                <a:lnTo>
                  <a:pt x="0" y="13873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7392" y="2285219"/>
            <a:ext cx="11110919" cy="1619405"/>
          </a:xfrm>
          <a:custGeom>
            <a:avLst/>
            <a:gdLst/>
            <a:ahLst/>
            <a:cxnLst/>
            <a:rect r="r" b="b" t="t" l="l"/>
            <a:pathLst>
              <a:path h="1619405" w="11110919">
                <a:moveTo>
                  <a:pt x="0" y="0"/>
                </a:moveTo>
                <a:lnTo>
                  <a:pt x="11110919" y="0"/>
                </a:lnTo>
                <a:lnTo>
                  <a:pt x="11110919" y="1619405"/>
                </a:lnTo>
                <a:lnTo>
                  <a:pt x="0" y="1619405"/>
                </a:lnTo>
                <a:lnTo>
                  <a:pt x="0" y="0"/>
                </a:lnTo>
                <a:close/>
              </a:path>
            </a:pathLst>
          </a:custGeom>
          <a:blipFill>
            <a:blip r:embed="rId8"/>
            <a:stretch>
              <a:fillRect l="0" t="0" r="0" b="0"/>
            </a:stretch>
          </a:blipFill>
          <a:ln w="38100" cap="sq">
            <a:solidFill>
              <a:srgbClr val="000000"/>
            </a:solidFill>
            <a:prstDash val="solid"/>
            <a:miter/>
          </a:ln>
        </p:spPr>
      </p:sp>
      <p:sp>
        <p:nvSpPr>
          <p:cNvPr name="Freeform 6" id="6"/>
          <p:cNvSpPr/>
          <p:nvPr/>
        </p:nvSpPr>
        <p:spPr>
          <a:xfrm flipH="false" flipV="false" rot="0">
            <a:off x="11851798" y="2023018"/>
            <a:ext cx="5811881" cy="2851696"/>
          </a:xfrm>
          <a:custGeom>
            <a:avLst/>
            <a:gdLst/>
            <a:ahLst/>
            <a:cxnLst/>
            <a:rect r="r" b="b" t="t" l="l"/>
            <a:pathLst>
              <a:path h="2851696" w="5811881">
                <a:moveTo>
                  <a:pt x="0" y="0"/>
                </a:moveTo>
                <a:lnTo>
                  <a:pt x="5811881" y="0"/>
                </a:lnTo>
                <a:lnTo>
                  <a:pt x="5811881" y="2851696"/>
                </a:lnTo>
                <a:lnTo>
                  <a:pt x="0" y="2851696"/>
                </a:lnTo>
                <a:lnTo>
                  <a:pt x="0" y="0"/>
                </a:lnTo>
                <a:close/>
              </a:path>
            </a:pathLst>
          </a:custGeom>
          <a:blipFill>
            <a:blip r:embed="rId9"/>
            <a:stretch>
              <a:fillRect l="0" t="0" r="0" b="0"/>
            </a:stretch>
          </a:blipFill>
          <a:ln w="38100" cap="sq">
            <a:solidFill>
              <a:srgbClr val="000000"/>
            </a:solidFill>
            <a:prstDash val="solid"/>
            <a:miter/>
          </a:ln>
        </p:spPr>
      </p:sp>
      <p:sp>
        <p:nvSpPr>
          <p:cNvPr name="Freeform 7" id="7"/>
          <p:cNvSpPr/>
          <p:nvPr/>
        </p:nvSpPr>
        <p:spPr>
          <a:xfrm flipH="false" flipV="false" rot="0">
            <a:off x="362222" y="6578581"/>
            <a:ext cx="11166763" cy="1001768"/>
          </a:xfrm>
          <a:custGeom>
            <a:avLst/>
            <a:gdLst/>
            <a:ahLst/>
            <a:cxnLst/>
            <a:rect r="r" b="b" t="t" l="l"/>
            <a:pathLst>
              <a:path h="1001768" w="11166763">
                <a:moveTo>
                  <a:pt x="0" y="0"/>
                </a:moveTo>
                <a:lnTo>
                  <a:pt x="11166764" y="0"/>
                </a:lnTo>
                <a:lnTo>
                  <a:pt x="11166764" y="1001768"/>
                </a:lnTo>
                <a:lnTo>
                  <a:pt x="0" y="1001768"/>
                </a:lnTo>
                <a:lnTo>
                  <a:pt x="0" y="0"/>
                </a:lnTo>
                <a:close/>
              </a:path>
            </a:pathLst>
          </a:custGeom>
          <a:blipFill>
            <a:blip r:embed="rId10"/>
            <a:stretch>
              <a:fillRect l="0" t="0" r="0" b="0"/>
            </a:stretch>
          </a:blipFill>
          <a:ln w="38100" cap="sq">
            <a:solidFill>
              <a:srgbClr val="000000"/>
            </a:solidFill>
            <a:prstDash val="solid"/>
            <a:miter/>
          </a:ln>
        </p:spPr>
      </p:sp>
      <p:sp>
        <p:nvSpPr>
          <p:cNvPr name="Freeform 8" id="8"/>
          <p:cNvSpPr/>
          <p:nvPr/>
        </p:nvSpPr>
        <p:spPr>
          <a:xfrm flipH="false" flipV="false" rot="0">
            <a:off x="362222" y="8157239"/>
            <a:ext cx="11301259" cy="1709315"/>
          </a:xfrm>
          <a:custGeom>
            <a:avLst/>
            <a:gdLst/>
            <a:ahLst/>
            <a:cxnLst/>
            <a:rect r="r" b="b" t="t" l="l"/>
            <a:pathLst>
              <a:path h="1709315" w="11301259">
                <a:moveTo>
                  <a:pt x="0" y="0"/>
                </a:moveTo>
                <a:lnTo>
                  <a:pt x="11301259" y="0"/>
                </a:lnTo>
                <a:lnTo>
                  <a:pt x="11301259" y="1709315"/>
                </a:lnTo>
                <a:lnTo>
                  <a:pt x="0" y="1709315"/>
                </a:lnTo>
                <a:lnTo>
                  <a:pt x="0" y="0"/>
                </a:lnTo>
                <a:close/>
              </a:path>
            </a:pathLst>
          </a:custGeom>
          <a:blipFill>
            <a:blip r:embed="rId11"/>
            <a:stretch>
              <a:fillRect l="0" t="0" r="0" b="0"/>
            </a:stretch>
          </a:blipFill>
          <a:ln w="38100" cap="sq">
            <a:solidFill>
              <a:srgbClr val="000000"/>
            </a:solidFill>
            <a:prstDash val="solid"/>
            <a:miter/>
          </a:ln>
        </p:spPr>
      </p:sp>
      <p:sp>
        <p:nvSpPr>
          <p:cNvPr name="Freeform 9" id="9"/>
          <p:cNvSpPr/>
          <p:nvPr/>
        </p:nvSpPr>
        <p:spPr>
          <a:xfrm flipH="false" flipV="false" rot="0">
            <a:off x="12065435" y="7472852"/>
            <a:ext cx="2692303" cy="2393702"/>
          </a:xfrm>
          <a:custGeom>
            <a:avLst/>
            <a:gdLst/>
            <a:ahLst/>
            <a:cxnLst/>
            <a:rect r="r" b="b" t="t" l="l"/>
            <a:pathLst>
              <a:path h="2393702" w="2692303">
                <a:moveTo>
                  <a:pt x="0" y="0"/>
                </a:moveTo>
                <a:lnTo>
                  <a:pt x="2692304" y="0"/>
                </a:lnTo>
                <a:lnTo>
                  <a:pt x="2692304" y="2393702"/>
                </a:lnTo>
                <a:lnTo>
                  <a:pt x="0" y="23937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0" y="1299601"/>
            <a:ext cx="13205728" cy="612989"/>
          </a:xfrm>
          <a:prstGeom prst="rect">
            <a:avLst/>
          </a:prstGeom>
        </p:spPr>
        <p:txBody>
          <a:bodyPr anchor="t" rtlCol="false" tIns="0" lIns="0" bIns="0" rIns="0">
            <a:spAutoFit/>
          </a:bodyPr>
          <a:lstStyle/>
          <a:p>
            <a:pPr algn="ctr">
              <a:lnSpc>
                <a:spcPts val="5063"/>
              </a:lnSpc>
              <a:spcBef>
                <a:spcPct val="0"/>
              </a:spcBef>
            </a:pPr>
            <a:r>
              <a:rPr lang="en-US" sz="3616">
                <a:solidFill>
                  <a:srgbClr val="06545D"/>
                </a:solidFill>
                <a:latin typeface="Sniglet"/>
                <a:ea typeface="Sniglet"/>
                <a:cs typeface="Sniglet"/>
                <a:sym typeface="Sniglet"/>
              </a:rPr>
              <a:t>23. What is the average order value handled per employee?</a:t>
            </a:r>
          </a:p>
        </p:txBody>
      </p:sp>
      <p:sp>
        <p:nvSpPr>
          <p:cNvPr name="TextBox 11" id="11"/>
          <p:cNvSpPr txBox="true"/>
          <p:nvPr/>
        </p:nvSpPr>
        <p:spPr>
          <a:xfrm rot="0">
            <a:off x="-593448" y="5720567"/>
            <a:ext cx="13347094" cy="563579"/>
          </a:xfrm>
          <a:prstGeom prst="rect">
            <a:avLst/>
          </a:prstGeom>
        </p:spPr>
        <p:txBody>
          <a:bodyPr anchor="t" rtlCol="false" tIns="0" lIns="0" bIns="0" rIns="0">
            <a:spAutoFit/>
          </a:bodyPr>
          <a:lstStyle/>
          <a:p>
            <a:pPr algn="ctr">
              <a:lnSpc>
                <a:spcPts val="4693"/>
              </a:lnSpc>
              <a:spcBef>
                <a:spcPct val="0"/>
              </a:spcBef>
            </a:pPr>
            <a:r>
              <a:rPr lang="en-US" sz="3352">
                <a:solidFill>
                  <a:srgbClr val="06545D"/>
                </a:solidFill>
                <a:latin typeface="Sniglet"/>
                <a:ea typeface="Sniglet"/>
                <a:cs typeface="Sniglet"/>
                <a:sym typeface="Sniglet"/>
              </a:rPr>
              <a:t>24. How doe</a:t>
            </a:r>
            <a:r>
              <a:rPr lang="en-US" sz="3352">
                <a:solidFill>
                  <a:srgbClr val="06545D"/>
                </a:solidFill>
                <a:latin typeface="Sniglet"/>
                <a:ea typeface="Sniglet"/>
                <a:cs typeface="Sniglet"/>
                <a:sym typeface="Sniglet"/>
              </a:rPr>
              <a:t>s the unit price vary across products and orders?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TextBox 2" id="2"/>
          <p:cNvSpPr txBox="true"/>
          <p:nvPr/>
        </p:nvSpPr>
        <p:spPr>
          <a:xfrm rot="0">
            <a:off x="2360361" y="491150"/>
            <a:ext cx="7432264" cy="1180318"/>
          </a:xfrm>
          <a:prstGeom prst="rect">
            <a:avLst/>
          </a:prstGeom>
        </p:spPr>
        <p:txBody>
          <a:bodyPr anchor="t" rtlCol="false" tIns="0" lIns="0" bIns="0" rIns="0">
            <a:spAutoFit/>
          </a:bodyPr>
          <a:lstStyle/>
          <a:p>
            <a:pPr algn="l">
              <a:lnSpc>
                <a:spcPts val="9072"/>
              </a:lnSpc>
            </a:pPr>
            <a:r>
              <a:rPr lang="en-US" sz="8247">
                <a:solidFill>
                  <a:srgbClr val="06545D"/>
                </a:solidFill>
                <a:latin typeface="Sniglet"/>
                <a:ea typeface="Sniglet"/>
                <a:cs typeface="Sniglet"/>
                <a:sym typeface="Sniglet"/>
              </a:rPr>
              <a:t>Challenges</a:t>
            </a:r>
          </a:p>
        </p:txBody>
      </p:sp>
      <p:sp>
        <p:nvSpPr>
          <p:cNvPr name="Freeform 3" id="3"/>
          <p:cNvSpPr/>
          <p:nvPr/>
        </p:nvSpPr>
        <p:spPr>
          <a:xfrm flipH="false" flipV="false" rot="-10800000">
            <a:off x="11606133" y="6832943"/>
            <a:ext cx="9394591" cy="3723674"/>
          </a:xfrm>
          <a:custGeom>
            <a:avLst/>
            <a:gdLst/>
            <a:ahLst/>
            <a:cxnLst/>
            <a:rect r="r" b="b" t="t" l="l"/>
            <a:pathLst>
              <a:path h="3723674" w="9394591">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279338" y="1812489"/>
            <a:ext cx="10324307" cy="6662021"/>
            <a:chOff x="0" y="0"/>
            <a:chExt cx="2719159" cy="1754606"/>
          </a:xfrm>
        </p:grpSpPr>
        <p:sp>
          <p:nvSpPr>
            <p:cNvPr name="Freeform 5" id="5"/>
            <p:cNvSpPr/>
            <p:nvPr/>
          </p:nvSpPr>
          <p:spPr>
            <a:xfrm flipH="false" flipV="false" rot="0">
              <a:off x="0" y="0"/>
              <a:ext cx="2719159" cy="1754606"/>
            </a:xfrm>
            <a:custGeom>
              <a:avLst/>
              <a:gdLst/>
              <a:ahLst/>
              <a:cxnLst/>
              <a:rect r="r" b="b" t="t" l="l"/>
              <a:pathLst>
                <a:path h="1754606" w="2719159">
                  <a:moveTo>
                    <a:pt x="27745" y="0"/>
                  </a:moveTo>
                  <a:lnTo>
                    <a:pt x="2691414" y="0"/>
                  </a:lnTo>
                  <a:cubicBezTo>
                    <a:pt x="2698772" y="0"/>
                    <a:pt x="2705830" y="2923"/>
                    <a:pt x="2711033" y="8126"/>
                  </a:cubicBezTo>
                  <a:cubicBezTo>
                    <a:pt x="2716236" y="13330"/>
                    <a:pt x="2719159" y="20387"/>
                    <a:pt x="2719159" y="27745"/>
                  </a:cubicBezTo>
                  <a:lnTo>
                    <a:pt x="2719159" y="1726861"/>
                  </a:lnTo>
                  <a:cubicBezTo>
                    <a:pt x="2719159" y="1742185"/>
                    <a:pt x="2706737" y="1754606"/>
                    <a:pt x="2691414" y="1754606"/>
                  </a:cubicBezTo>
                  <a:lnTo>
                    <a:pt x="27745" y="1754606"/>
                  </a:lnTo>
                  <a:cubicBezTo>
                    <a:pt x="12422" y="1754606"/>
                    <a:pt x="0" y="1742185"/>
                    <a:pt x="0" y="1726861"/>
                  </a:cubicBezTo>
                  <a:lnTo>
                    <a:pt x="0" y="27745"/>
                  </a:lnTo>
                  <a:cubicBezTo>
                    <a:pt x="0" y="12422"/>
                    <a:pt x="12422" y="0"/>
                    <a:pt x="27745" y="0"/>
                  </a:cubicBezTo>
                  <a:close/>
                </a:path>
              </a:pathLst>
            </a:custGeom>
            <a:solidFill>
              <a:srgbClr val="9DCED1"/>
            </a:solidFill>
          </p:spPr>
        </p:sp>
        <p:sp>
          <p:nvSpPr>
            <p:cNvPr name="TextBox 6" id="6"/>
            <p:cNvSpPr txBox="true"/>
            <p:nvPr/>
          </p:nvSpPr>
          <p:spPr>
            <a:xfrm>
              <a:off x="0" y="-28575"/>
              <a:ext cx="2719159" cy="178318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324496" y="2243137"/>
            <a:ext cx="9978933" cy="5743575"/>
          </a:xfrm>
          <a:prstGeom prst="rect">
            <a:avLst/>
          </a:prstGeom>
        </p:spPr>
        <p:txBody>
          <a:bodyPr anchor="t" rtlCol="false" tIns="0" lIns="0" bIns="0" rIns="0">
            <a:spAutoFit/>
          </a:bodyPr>
          <a:lstStyle/>
          <a:p>
            <a:pPr algn="just" marL="647698" indent="-323849" lvl="1">
              <a:lnSpc>
                <a:spcPts val="4199"/>
              </a:lnSpc>
              <a:spcBef>
                <a:spcPct val="0"/>
              </a:spcBef>
              <a:buFont typeface="Arial"/>
              <a:buChar char="•"/>
            </a:pPr>
            <a:r>
              <a:rPr lang="en-US" sz="2999">
                <a:solidFill>
                  <a:srgbClr val="06545D"/>
                </a:solidFill>
                <a:latin typeface="Sniglet"/>
                <a:ea typeface="Sniglet"/>
                <a:cs typeface="Sniglet"/>
                <a:sym typeface="Sniglet"/>
              </a:rPr>
              <a:t>Understanding c</a:t>
            </a:r>
            <a:r>
              <a:rPr lang="en-US" sz="2999" strike="noStrike" u="none">
                <a:solidFill>
                  <a:srgbClr val="06545D"/>
                </a:solidFill>
                <a:latin typeface="Sniglet"/>
                <a:ea typeface="Sniglet"/>
                <a:cs typeface="Sniglet"/>
                <a:sym typeface="Sniglet"/>
              </a:rPr>
              <a:t>omplex table relationships and applying correct types of joins..</a:t>
            </a:r>
          </a:p>
          <a:p>
            <a:pPr algn="just" marL="647698" indent="-323849" lvl="1">
              <a:lnSpc>
                <a:spcPts val="4199"/>
              </a:lnSpc>
              <a:spcBef>
                <a:spcPct val="0"/>
              </a:spcBef>
              <a:buFont typeface="Arial"/>
              <a:buChar char="•"/>
            </a:pPr>
            <a:r>
              <a:rPr lang="en-US" sz="2999" strike="noStrike" u="none">
                <a:solidFill>
                  <a:srgbClr val="06545D"/>
                </a:solidFill>
                <a:latin typeface="Sniglet"/>
                <a:ea typeface="Sniglet"/>
                <a:cs typeface="Sniglet"/>
                <a:sym typeface="Sniglet"/>
              </a:rPr>
              <a:t>Handling aggregation functions (e.g., SUM, AVG, COUNT) across multiple joined tables.</a:t>
            </a:r>
          </a:p>
          <a:p>
            <a:pPr algn="just" marL="647698" indent="-323849" lvl="1">
              <a:lnSpc>
                <a:spcPts val="4199"/>
              </a:lnSpc>
              <a:spcBef>
                <a:spcPct val="0"/>
              </a:spcBef>
              <a:buFont typeface="Arial"/>
              <a:buChar char="•"/>
            </a:pPr>
            <a:r>
              <a:rPr lang="en-US" sz="2999" strike="noStrike" u="none">
                <a:solidFill>
                  <a:srgbClr val="06545D"/>
                </a:solidFill>
                <a:latin typeface="Sniglet"/>
                <a:ea typeface="Sniglet"/>
                <a:cs typeface="Sniglet"/>
                <a:sym typeface="Sniglet"/>
              </a:rPr>
              <a:t>Extracting time-based trends from date data.</a:t>
            </a:r>
          </a:p>
          <a:p>
            <a:pPr algn="just" marL="647698" indent="-323849" lvl="1">
              <a:lnSpc>
                <a:spcPts val="4199"/>
              </a:lnSpc>
              <a:spcBef>
                <a:spcPct val="0"/>
              </a:spcBef>
              <a:buFont typeface="Arial"/>
              <a:buChar char="•"/>
            </a:pPr>
            <a:r>
              <a:rPr lang="en-US" sz="2999" strike="noStrike" u="none">
                <a:solidFill>
                  <a:srgbClr val="06545D"/>
                </a:solidFill>
                <a:latin typeface="Sniglet"/>
                <a:ea typeface="Sniglet"/>
                <a:cs typeface="Sniglet"/>
                <a:sym typeface="Sniglet"/>
              </a:rPr>
              <a:t>Maintaining scalability in the database design to accommodate future growth (e.g., more customers, products, employees).</a:t>
            </a:r>
          </a:p>
          <a:p>
            <a:pPr algn="just" marL="647698" indent="-323849" lvl="1">
              <a:lnSpc>
                <a:spcPts val="4199"/>
              </a:lnSpc>
              <a:spcBef>
                <a:spcPct val="0"/>
              </a:spcBef>
              <a:buFont typeface="Arial"/>
              <a:buChar char="•"/>
            </a:pPr>
            <a:r>
              <a:rPr lang="en-US" sz="2999" strike="noStrike" u="none">
                <a:solidFill>
                  <a:srgbClr val="06545D"/>
                </a:solidFill>
                <a:latin typeface="Sniglet"/>
                <a:ea typeface="Sniglet"/>
                <a:cs typeface="Sniglet"/>
                <a:sym typeface="Sniglet"/>
              </a:rPr>
              <a:t>Structuring queries that require grouping and filtering simultaneously (e.g., GROUP BY with HAVING clause).</a:t>
            </a:r>
          </a:p>
          <a:p>
            <a:pPr algn="just" marL="0" indent="0" lvl="0">
              <a:lnSpc>
                <a:spcPts val="4199"/>
              </a:lnSpc>
              <a:spcBef>
                <a:spcPct val="0"/>
              </a:spcBef>
            </a:pPr>
          </a:p>
        </p:txBody>
      </p:sp>
      <p:sp>
        <p:nvSpPr>
          <p:cNvPr name="Freeform 8" id="8"/>
          <p:cNvSpPr/>
          <p:nvPr/>
        </p:nvSpPr>
        <p:spPr>
          <a:xfrm flipH="false" flipV="false" rot="0">
            <a:off x="16086541" y="714593"/>
            <a:ext cx="1933314" cy="1089686"/>
          </a:xfrm>
          <a:custGeom>
            <a:avLst/>
            <a:gdLst/>
            <a:ahLst/>
            <a:cxnLst/>
            <a:rect r="r" b="b" t="t" l="l"/>
            <a:pathLst>
              <a:path h="1089686" w="1933314">
                <a:moveTo>
                  <a:pt x="0" y="0"/>
                </a:moveTo>
                <a:lnTo>
                  <a:pt x="1933314" y="0"/>
                </a:lnTo>
                <a:lnTo>
                  <a:pt x="1933314" y="1089686"/>
                </a:lnTo>
                <a:lnTo>
                  <a:pt x="0" y="1089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61255" y="7379568"/>
            <a:ext cx="1933314" cy="1089686"/>
          </a:xfrm>
          <a:custGeom>
            <a:avLst/>
            <a:gdLst/>
            <a:ahLst/>
            <a:cxnLst/>
            <a:rect r="r" b="b" t="t" l="l"/>
            <a:pathLst>
              <a:path h="1089686" w="1933314">
                <a:moveTo>
                  <a:pt x="0" y="0"/>
                </a:moveTo>
                <a:lnTo>
                  <a:pt x="1933315" y="0"/>
                </a:lnTo>
                <a:lnTo>
                  <a:pt x="1933315" y="1089686"/>
                </a:lnTo>
                <a:lnTo>
                  <a:pt x="0" y="1089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835164">
            <a:off x="73034" y="50840"/>
            <a:ext cx="1911331" cy="1327506"/>
          </a:xfrm>
          <a:custGeom>
            <a:avLst/>
            <a:gdLst/>
            <a:ahLst/>
            <a:cxnLst/>
            <a:rect r="r" b="b" t="t" l="l"/>
            <a:pathLst>
              <a:path h="1327506" w="1911331">
                <a:moveTo>
                  <a:pt x="0" y="0"/>
                </a:moveTo>
                <a:lnTo>
                  <a:pt x="1911332" y="0"/>
                </a:lnTo>
                <a:lnTo>
                  <a:pt x="1911332" y="1327506"/>
                </a:lnTo>
                <a:lnTo>
                  <a:pt x="0" y="13275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372060" y="2071766"/>
            <a:ext cx="4704434" cy="7746822"/>
          </a:xfrm>
          <a:custGeom>
            <a:avLst/>
            <a:gdLst/>
            <a:ahLst/>
            <a:cxnLst/>
            <a:rect r="r" b="b" t="t" l="l"/>
            <a:pathLst>
              <a:path h="7746822" w="4704434">
                <a:moveTo>
                  <a:pt x="0" y="0"/>
                </a:moveTo>
                <a:lnTo>
                  <a:pt x="4704433" y="0"/>
                </a:lnTo>
                <a:lnTo>
                  <a:pt x="4704433" y="7746822"/>
                </a:lnTo>
                <a:lnTo>
                  <a:pt x="0" y="7746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5291677" y="4436110"/>
            <a:ext cx="2652467" cy="5546985"/>
          </a:xfrm>
          <a:custGeom>
            <a:avLst/>
            <a:gdLst/>
            <a:ahLst/>
            <a:cxnLst/>
            <a:rect r="r" b="b" t="t" l="l"/>
            <a:pathLst>
              <a:path h="5546985" w="2652467">
                <a:moveTo>
                  <a:pt x="0" y="0"/>
                </a:moveTo>
                <a:lnTo>
                  <a:pt x="2652468" y="0"/>
                </a:lnTo>
                <a:lnTo>
                  <a:pt x="2652468" y="5546985"/>
                </a:lnTo>
                <a:lnTo>
                  <a:pt x="0" y="55469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132985"/>
            <a:ext cx="2077792" cy="6493099"/>
          </a:xfrm>
          <a:custGeom>
            <a:avLst/>
            <a:gdLst/>
            <a:ahLst/>
            <a:cxnLst/>
            <a:rect r="r" b="b" t="t" l="l"/>
            <a:pathLst>
              <a:path h="6493099" w="2077792">
                <a:moveTo>
                  <a:pt x="0" y="0"/>
                </a:moveTo>
                <a:lnTo>
                  <a:pt x="2077792" y="0"/>
                </a:lnTo>
                <a:lnTo>
                  <a:pt x="2077792" y="6493099"/>
                </a:lnTo>
                <a:lnTo>
                  <a:pt x="0" y="6493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46869" y="4321154"/>
            <a:ext cx="12394263" cy="3887410"/>
            <a:chOff x="0" y="0"/>
            <a:chExt cx="3264333" cy="1023845"/>
          </a:xfrm>
        </p:grpSpPr>
        <p:sp>
          <p:nvSpPr>
            <p:cNvPr name="Freeform 5" id="5"/>
            <p:cNvSpPr/>
            <p:nvPr/>
          </p:nvSpPr>
          <p:spPr>
            <a:xfrm flipH="false" flipV="false" rot="0">
              <a:off x="0" y="0"/>
              <a:ext cx="3264333" cy="1023845"/>
            </a:xfrm>
            <a:custGeom>
              <a:avLst/>
              <a:gdLst/>
              <a:ahLst/>
              <a:cxnLst/>
              <a:rect r="r" b="b" t="t" l="l"/>
              <a:pathLst>
                <a:path h="1023845" w="3264333">
                  <a:moveTo>
                    <a:pt x="7496" y="0"/>
                  </a:moveTo>
                  <a:lnTo>
                    <a:pt x="3256837" y="0"/>
                  </a:lnTo>
                  <a:cubicBezTo>
                    <a:pt x="3258825" y="0"/>
                    <a:pt x="3260732" y="790"/>
                    <a:pt x="3262137" y="2195"/>
                  </a:cubicBezTo>
                  <a:cubicBezTo>
                    <a:pt x="3263543" y="3601"/>
                    <a:pt x="3264333" y="5508"/>
                    <a:pt x="3264333" y="7496"/>
                  </a:cubicBezTo>
                  <a:lnTo>
                    <a:pt x="3264333" y="1016349"/>
                  </a:lnTo>
                  <a:cubicBezTo>
                    <a:pt x="3264333" y="1018337"/>
                    <a:pt x="3263543" y="1020244"/>
                    <a:pt x="3262137" y="1021649"/>
                  </a:cubicBezTo>
                  <a:cubicBezTo>
                    <a:pt x="3260732" y="1023055"/>
                    <a:pt x="3258825" y="1023845"/>
                    <a:pt x="3256837" y="1023845"/>
                  </a:cubicBezTo>
                  <a:lnTo>
                    <a:pt x="7496" y="1023845"/>
                  </a:lnTo>
                  <a:cubicBezTo>
                    <a:pt x="5508" y="1023845"/>
                    <a:pt x="3601" y="1023055"/>
                    <a:pt x="2195" y="1021649"/>
                  </a:cubicBezTo>
                  <a:cubicBezTo>
                    <a:pt x="790" y="1020244"/>
                    <a:pt x="0" y="1018337"/>
                    <a:pt x="0" y="1016349"/>
                  </a:cubicBezTo>
                  <a:lnTo>
                    <a:pt x="0" y="7496"/>
                  </a:lnTo>
                  <a:cubicBezTo>
                    <a:pt x="0" y="5508"/>
                    <a:pt x="790" y="3601"/>
                    <a:pt x="2195" y="2195"/>
                  </a:cubicBezTo>
                  <a:cubicBezTo>
                    <a:pt x="3601" y="790"/>
                    <a:pt x="5508" y="0"/>
                    <a:pt x="7496" y="0"/>
                  </a:cubicBezTo>
                  <a:close/>
                </a:path>
              </a:pathLst>
            </a:custGeom>
            <a:solidFill>
              <a:srgbClr val="FFF7B9"/>
            </a:solidFill>
          </p:spPr>
        </p:sp>
        <p:sp>
          <p:nvSpPr>
            <p:cNvPr name="TextBox 6" id="6"/>
            <p:cNvSpPr txBox="true"/>
            <p:nvPr/>
          </p:nvSpPr>
          <p:spPr>
            <a:xfrm>
              <a:off x="0" y="-28575"/>
              <a:ext cx="3264333" cy="105242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0800000">
            <a:off x="11920616" y="-2025556"/>
            <a:ext cx="9394591" cy="3723674"/>
          </a:xfrm>
          <a:custGeom>
            <a:avLst/>
            <a:gdLst/>
            <a:ahLst/>
            <a:cxnLst/>
            <a:rect r="r" b="b" t="t" l="l"/>
            <a:pathLst>
              <a:path h="3723674" w="9394591">
                <a:moveTo>
                  <a:pt x="0" y="0"/>
                </a:moveTo>
                <a:lnTo>
                  <a:pt x="9394591" y="0"/>
                </a:lnTo>
                <a:lnTo>
                  <a:pt x="9394591" y="3723675"/>
                </a:lnTo>
                <a:lnTo>
                  <a:pt x="0" y="3723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617911" y="1998077"/>
            <a:ext cx="2013546" cy="1134908"/>
          </a:xfrm>
          <a:custGeom>
            <a:avLst/>
            <a:gdLst/>
            <a:ahLst/>
            <a:cxnLst/>
            <a:rect r="r" b="b" t="t" l="l"/>
            <a:pathLst>
              <a:path h="1134908" w="2013546">
                <a:moveTo>
                  <a:pt x="0" y="0"/>
                </a:moveTo>
                <a:lnTo>
                  <a:pt x="2013547" y="0"/>
                </a:lnTo>
                <a:lnTo>
                  <a:pt x="2013547" y="1134908"/>
                </a:lnTo>
                <a:lnTo>
                  <a:pt x="0" y="1134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84846" y="4822557"/>
            <a:ext cx="2013546" cy="1134908"/>
          </a:xfrm>
          <a:custGeom>
            <a:avLst/>
            <a:gdLst/>
            <a:ahLst/>
            <a:cxnLst/>
            <a:rect r="r" b="b" t="t" l="l"/>
            <a:pathLst>
              <a:path h="1134908" w="2013546">
                <a:moveTo>
                  <a:pt x="0" y="0"/>
                </a:moveTo>
                <a:lnTo>
                  <a:pt x="2013546" y="0"/>
                </a:lnTo>
                <a:lnTo>
                  <a:pt x="2013546" y="1134908"/>
                </a:lnTo>
                <a:lnTo>
                  <a:pt x="0" y="11349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3133768">
            <a:off x="859147" y="1068518"/>
            <a:ext cx="1454158" cy="1216205"/>
          </a:xfrm>
          <a:custGeom>
            <a:avLst/>
            <a:gdLst/>
            <a:ahLst/>
            <a:cxnLst/>
            <a:rect r="r" b="b" t="t" l="l"/>
            <a:pathLst>
              <a:path h="1216205" w="1454158">
                <a:moveTo>
                  <a:pt x="0" y="0"/>
                </a:moveTo>
                <a:lnTo>
                  <a:pt x="1454158" y="0"/>
                </a:lnTo>
                <a:lnTo>
                  <a:pt x="1454158" y="1216205"/>
                </a:lnTo>
                <a:lnTo>
                  <a:pt x="0" y="12162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3106492" y="4378960"/>
            <a:ext cx="12185186" cy="3124200"/>
          </a:xfrm>
          <a:prstGeom prst="rect">
            <a:avLst/>
          </a:prstGeom>
        </p:spPr>
        <p:txBody>
          <a:bodyPr anchor="t" rtlCol="false" tIns="0" lIns="0" bIns="0" rIns="0">
            <a:spAutoFit/>
          </a:bodyPr>
          <a:lstStyle/>
          <a:p>
            <a:pPr algn="just" marL="0" indent="0" lvl="0">
              <a:lnSpc>
                <a:spcPts val="4199"/>
              </a:lnSpc>
              <a:spcBef>
                <a:spcPct val="0"/>
              </a:spcBef>
            </a:pPr>
            <a:r>
              <a:rPr lang="en-US" sz="2999">
                <a:solidFill>
                  <a:srgbClr val="06545D"/>
                </a:solidFill>
                <a:latin typeface="Sniglet"/>
                <a:ea typeface="Sniglet"/>
                <a:cs typeface="Sniglet"/>
                <a:sym typeface="Sniglet"/>
              </a:rPr>
              <a:t>By writing and executing a va</a:t>
            </a:r>
            <a:r>
              <a:rPr lang="en-US" sz="2999" strike="noStrike" u="none">
                <a:solidFill>
                  <a:srgbClr val="06545D"/>
                </a:solidFill>
                <a:latin typeface="Sniglet"/>
                <a:ea typeface="Sniglet"/>
                <a:cs typeface="Sniglet"/>
                <a:sym typeface="Sniglet"/>
              </a:rPr>
              <a:t>riety of SQL queries—including joins, aggregations, filtering, and subqueries—I was able to extract meaningful insights such as top-selling products, most valuable customers, and average order values per employee. The system not only ensures data consistency and integrity through the use of foreign keys and constraints but also supports scalability and future enhancements.</a:t>
            </a:r>
          </a:p>
        </p:txBody>
      </p:sp>
      <p:sp>
        <p:nvSpPr>
          <p:cNvPr name="TextBox 12" id="12"/>
          <p:cNvSpPr txBox="true"/>
          <p:nvPr/>
        </p:nvSpPr>
        <p:spPr>
          <a:xfrm rot="0">
            <a:off x="2248182" y="2345819"/>
            <a:ext cx="13791637" cy="1328353"/>
          </a:xfrm>
          <a:prstGeom prst="rect">
            <a:avLst/>
          </a:prstGeom>
        </p:spPr>
        <p:txBody>
          <a:bodyPr anchor="t" rtlCol="false" tIns="0" lIns="0" bIns="0" rIns="0">
            <a:spAutoFit/>
          </a:bodyPr>
          <a:lstStyle/>
          <a:p>
            <a:pPr algn="ctr">
              <a:lnSpc>
                <a:spcPts val="10279"/>
              </a:lnSpc>
            </a:pPr>
            <a:r>
              <a:rPr lang="en-US" sz="9344">
                <a:solidFill>
                  <a:srgbClr val="06545D"/>
                </a:solidFill>
                <a:latin typeface="Sniglet"/>
                <a:ea typeface="Sniglet"/>
                <a:cs typeface="Sniglet"/>
                <a:sym typeface="Sniglet"/>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TextBox 2" id="2"/>
          <p:cNvSpPr txBox="true"/>
          <p:nvPr/>
        </p:nvSpPr>
        <p:spPr>
          <a:xfrm rot="0">
            <a:off x="2394869" y="1584950"/>
            <a:ext cx="15722335" cy="836234"/>
          </a:xfrm>
          <a:prstGeom prst="rect">
            <a:avLst/>
          </a:prstGeom>
        </p:spPr>
        <p:txBody>
          <a:bodyPr anchor="t" rtlCol="false" tIns="0" lIns="0" bIns="0" rIns="0">
            <a:spAutoFit/>
          </a:bodyPr>
          <a:lstStyle/>
          <a:p>
            <a:pPr algn="l">
              <a:lnSpc>
                <a:spcPts val="6429"/>
              </a:lnSpc>
            </a:pPr>
            <a:r>
              <a:rPr lang="en-US" sz="5845">
                <a:solidFill>
                  <a:srgbClr val="06545D"/>
                </a:solidFill>
                <a:latin typeface="Sniglet"/>
                <a:ea typeface="Sniglet"/>
                <a:cs typeface="Sniglet"/>
                <a:sym typeface="Sniglet"/>
              </a:rPr>
              <a:t>Insights Drawn from Query Analysis:</a:t>
            </a:r>
          </a:p>
        </p:txBody>
      </p:sp>
      <p:grpSp>
        <p:nvGrpSpPr>
          <p:cNvPr name="Group 3" id="3"/>
          <p:cNvGrpSpPr/>
          <p:nvPr/>
        </p:nvGrpSpPr>
        <p:grpSpPr>
          <a:xfrm rot="0">
            <a:off x="1281733" y="2421184"/>
            <a:ext cx="9190383" cy="7865816"/>
            <a:chOff x="0" y="0"/>
            <a:chExt cx="2420512" cy="2071655"/>
          </a:xfrm>
        </p:grpSpPr>
        <p:sp>
          <p:nvSpPr>
            <p:cNvPr name="Freeform 4" id="4"/>
            <p:cNvSpPr/>
            <p:nvPr/>
          </p:nvSpPr>
          <p:spPr>
            <a:xfrm flipH="false" flipV="false" rot="0">
              <a:off x="0" y="0"/>
              <a:ext cx="2420512" cy="2071655"/>
            </a:xfrm>
            <a:custGeom>
              <a:avLst/>
              <a:gdLst/>
              <a:ahLst/>
              <a:cxnLst/>
              <a:rect r="r" b="b" t="t" l="l"/>
              <a:pathLst>
                <a:path h="2071655" w="2420512">
                  <a:moveTo>
                    <a:pt x="10109" y="0"/>
                  </a:moveTo>
                  <a:lnTo>
                    <a:pt x="2410404" y="0"/>
                  </a:lnTo>
                  <a:cubicBezTo>
                    <a:pt x="2415986" y="0"/>
                    <a:pt x="2420512" y="4526"/>
                    <a:pt x="2420512" y="10109"/>
                  </a:cubicBezTo>
                  <a:lnTo>
                    <a:pt x="2420512" y="2061547"/>
                  </a:lnTo>
                  <a:cubicBezTo>
                    <a:pt x="2420512" y="2067129"/>
                    <a:pt x="2415986" y="2071655"/>
                    <a:pt x="2410404" y="2071655"/>
                  </a:cubicBezTo>
                  <a:lnTo>
                    <a:pt x="10109" y="2071655"/>
                  </a:lnTo>
                  <a:cubicBezTo>
                    <a:pt x="4526" y="2071655"/>
                    <a:pt x="0" y="2067129"/>
                    <a:pt x="0" y="2061547"/>
                  </a:cubicBezTo>
                  <a:lnTo>
                    <a:pt x="0" y="10109"/>
                  </a:lnTo>
                  <a:cubicBezTo>
                    <a:pt x="0" y="4526"/>
                    <a:pt x="4526" y="0"/>
                    <a:pt x="10109" y="0"/>
                  </a:cubicBezTo>
                  <a:close/>
                </a:path>
              </a:pathLst>
            </a:custGeom>
            <a:solidFill>
              <a:srgbClr val="C5C5C5"/>
            </a:solidFill>
          </p:spPr>
        </p:sp>
        <p:sp>
          <p:nvSpPr>
            <p:cNvPr name="TextBox 5" id="5"/>
            <p:cNvSpPr txBox="true"/>
            <p:nvPr/>
          </p:nvSpPr>
          <p:spPr>
            <a:xfrm>
              <a:off x="0" y="-28575"/>
              <a:ext cx="2420512" cy="210023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10800000">
            <a:off x="9972421" y="6347469"/>
            <a:ext cx="9394591" cy="3723674"/>
          </a:xfrm>
          <a:custGeom>
            <a:avLst/>
            <a:gdLst/>
            <a:ahLst/>
            <a:cxnLst/>
            <a:rect r="r" b="b" t="t" l="l"/>
            <a:pathLst>
              <a:path h="3723674" w="9394591">
                <a:moveTo>
                  <a:pt x="0" y="0"/>
                </a:moveTo>
                <a:lnTo>
                  <a:pt x="9394591" y="0"/>
                </a:lnTo>
                <a:lnTo>
                  <a:pt x="9394591"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25779" y="2421184"/>
            <a:ext cx="5906247" cy="5788122"/>
          </a:xfrm>
          <a:custGeom>
            <a:avLst/>
            <a:gdLst/>
            <a:ahLst/>
            <a:cxnLst/>
            <a:rect r="r" b="b" t="t" l="l"/>
            <a:pathLst>
              <a:path h="5788122" w="5906247">
                <a:moveTo>
                  <a:pt x="0" y="0"/>
                </a:moveTo>
                <a:lnTo>
                  <a:pt x="5906247" y="0"/>
                </a:lnTo>
                <a:lnTo>
                  <a:pt x="5906247" y="5788122"/>
                </a:lnTo>
                <a:lnTo>
                  <a:pt x="0" y="5788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89290" y="6347469"/>
            <a:ext cx="2013546" cy="1134908"/>
          </a:xfrm>
          <a:custGeom>
            <a:avLst/>
            <a:gdLst/>
            <a:ahLst/>
            <a:cxnLst/>
            <a:rect r="r" b="b" t="t" l="l"/>
            <a:pathLst>
              <a:path h="1134908" w="2013546">
                <a:moveTo>
                  <a:pt x="0" y="0"/>
                </a:moveTo>
                <a:lnTo>
                  <a:pt x="2013547" y="0"/>
                </a:lnTo>
                <a:lnTo>
                  <a:pt x="2013547" y="1134908"/>
                </a:lnTo>
                <a:lnTo>
                  <a:pt x="0" y="1134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832026" y="1286276"/>
            <a:ext cx="2013546" cy="1134908"/>
          </a:xfrm>
          <a:custGeom>
            <a:avLst/>
            <a:gdLst/>
            <a:ahLst/>
            <a:cxnLst/>
            <a:rect r="r" b="b" t="t" l="l"/>
            <a:pathLst>
              <a:path h="1134908" w="2013546">
                <a:moveTo>
                  <a:pt x="0" y="0"/>
                </a:moveTo>
                <a:lnTo>
                  <a:pt x="2013546" y="0"/>
                </a:lnTo>
                <a:lnTo>
                  <a:pt x="2013546" y="1134908"/>
                </a:lnTo>
                <a:lnTo>
                  <a:pt x="0" y="1134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17483" y="450809"/>
            <a:ext cx="4154770" cy="1155782"/>
          </a:xfrm>
          <a:custGeom>
            <a:avLst/>
            <a:gdLst/>
            <a:ahLst/>
            <a:cxnLst/>
            <a:rect r="r" b="b" t="t" l="l"/>
            <a:pathLst>
              <a:path h="1155782" w="4154770">
                <a:moveTo>
                  <a:pt x="0" y="0"/>
                </a:moveTo>
                <a:lnTo>
                  <a:pt x="4154771" y="0"/>
                </a:lnTo>
                <a:lnTo>
                  <a:pt x="4154771" y="1155782"/>
                </a:lnTo>
                <a:lnTo>
                  <a:pt x="0" y="11557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490785" y="2356948"/>
            <a:ext cx="8765251" cy="7714195"/>
          </a:xfrm>
          <a:prstGeom prst="rect">
            <a:avLst/>
          </a:prstGeom>
        </p:spPr>
        <p:txBody>
          <a:bodyPr anchor="t" rtlCol="false" tIns="0" lIns="0" bIns="0" rIns="0">
            <a:spAutoFit/>
          </a:bodyPr>
          <a:lstStyle/>
          <a:p>
            <a:pPr algn="l">
              <a:lnSpc>
                <a:spcPts val="3593"/>
              </a:lnSpc>
              <a:spcBef>
                <a:spcPct val="0"/>
              </a:spcBef>
            </a:pPr>
          </a:p>
          <a:p>
            <a:pPr algn="l" marL="597296" indent="-298648" lvl="1">
              <a:lnSpc>
                <a:spcPts val="3873"/>
              </a:lnSpc>
              <a:buFont typeface="Arial"/>
              <a:buChar char="•"/>
            </a:pPr>
            <a:r>
              <a:rPr lang="en-US" sz="2766">
                <a:solidFill>
                  <a:srgbClr val="06545D"/>
                </a:solidFill>
                <a:latin typeface="Sniglet"/>
                <a:ea typeface="Sniglet"/>
                <a:cs typeface="Sniglet"/>
                <a:sym typeface="Sniglet"/>
              </a:rPr>
              <a:t> Top Customers: Identified high-value customers based on total purchase amounts, helping target loyalty programs or premium offers.</a:t>
            </a:r>
          </a:p>
          <a:p>
            <a:pPr algn="l">
              <a:lnSpc>
                <a:spcPts val="3873"/>
              </a:lnSpc>
            </a:pPr>
          </a:p>
          <a:p>
            <a:pPr algn="l" marL="597296" indent="-298648" lvl="1">
              <a:lnSpc>
                <a:spcPts val="3873"/>
              </a:lnSpc>
              <a:buFont typeface="Arial"/>
              <a:buChar char="•"/>
            </a:pPr>
            <a:r>
              <a:rPr lang="en-US" sz="2766">
                <a:solidFill>
                  <a:srgbClr val="06545D"/>
                </a:solidFill>
                <a:latin typeface="Sniglet"/>
                <a:ea typeface="Sniglet"/>
                <a:cs typeface="Sniglet"/>
                <a:sym typeface="Sniglet"/>
              </a:rPr>
              <a:t> Best-Selling Products: Highlighted products with the highest sales volume, useful for inventory planning and promotional strategies.</a:t>
            </a:r>
          </a:p>
          <a:p>
            <a:pPr algn="l">
              <a:lnSpc>
                <a:spcPts val="3873"/>
              </a:lnSpc>
            </a:pPr>
          </a:p>
          <a:p>
            <a:pPr algn="l" marL="597296" indent="-298648" lvl="1">
              <a:lnSpc>
                <a:spcPts val="3873"/>
              </a:lnSpc>
              <a:buFont typeface="Arial"/>
              <a:buChar char="•"/>
            </a:pPr>
            <a:r>
              <a:rPr lang="en-US" sz="2766">
                <a:solidFill>
                  <a:srgbClr val="06545D"/>
                </a:solidFill>
                <a:latin typeface="Sniglet"/>
                <a:ea typeface="Sniglet"/>
                <a:cs typeface="Sniglet"/>
                <a:sym typeface="Sniglet"/>
              </a:rPr>
              <a:t> Revenue Trends: Tracked order values over time to observe seasonal demand or monthly sales performance.</a:t>
            </a:r>
          </a:p>
          <a:p>
            <a:pPr algn="l">
              <a:lnSpc>
                <a:spcPts val="3873"/>
              </a:lnSpc>
            </a:pPr>
          </a:p>
          <a:p>
            <a:pPr algn="l" marL="597296" indent="-298648" lvl="1">
              <a:lnSpc>
                <a:spcPts val="3873"/>
              </a:lnSpc>
              <a:buFont typeface="Arial"/>
              <a:buChar char="•"/>
            </a:pPr>
            <a:r>
              <a:rPr lang="en-US" sz="2766">
                <a:solidFill>
                  <a:srgbClr val="06545D"/>
                </a:solidFill>
                <a:latin typeface="Sniglet"/>
                <a:ea typeface="Sniglet"/>
                <a:cs typeface="Sniglet"/>
                <a:sym typeface="Sniglet"/>
              </a:rPr>
              <a:t> Employee Contributions: Analyzed average order values handled per employee to evaluate staff performance and efficiency.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TextBox 2" id="2"/>
          <p:cNvSpPr txBox="true"/>
          <p:nvPr/>
        </p:nvSpPr>
        <p:spPr>
          <a:xfrm rot="0">
            <a:off x="5221360" y="5569780"/>
            <a:ext cx="14482625" cy="1569012"/>
          </a:xfrm>
          <a:prstGeom prst="rect">
            <a:avLst/>
          </a:prstGeom>
        </p:spPr>
        <p:txBody>
          <a:bodyPr anchor="t" rtlCol="false" tIns="0" lIns="0" bIns="0" rIns="0">
            <a:spAutoFit/>
          </a:bodyPr>
          <a:lstStyle/>
          <a:p>
            <a:pPr algn="ctr">
              <a:lnSpc>
                <a:spcPts val="12148"/>
              </a:lnSpc>
            </a:pPr>
            <a:r>
              <a:rPr lang="en-US" sz="11044">
                <a:solidFill>
                  <a:srgbClr val="06545D"/>
                </a:solidFill>
                <a:latin typeface="Sniglet"/>
                <a:ea typeface="Sniglet"/>
                <a:cs typeface="Sniglet"/>
                <a:sym typeface="Sniglet"/>
              </a:rPr>
              <a:t>THANK YOU</a:t>
            </a:r>
          </a:p>
        </p:txBody>
      </p:sp>
      <p:sp>
        <p:nvSpPr>
          <p:cNvPr name="Freeform 3" id="3"/>
          <p:cNvSpPr/>
          <p:nvPr/>
        </p:nvSpPr>
        <p:spPr>
          <a:xfrm flipH="false" flipV="false" rot="-10800000">
            <a:off x="-1486503" y="8546528"/>
            <a:ext cx="9394591" cy="3723674"/>
          </a:xfrm>
          <a:custGeom>
            <a:avLst/>
            <a:gdLst/>
            <a:ahLst/>
            <a:cxnLst/>
            <a:rect r="r" b="b" t="t" l="l"/>
            <a:pathLst>
              <a:path h="3723674" w="9394591">
                <a:moveTo>
                  <a:pt x="0" y="0"/>
                </a:moveTo>
                <a:lnTo>
                  <a:pt x="9394592" y="0"/>
                </a:lnTo>
                <a:lnTo>
                  <a:pt x="9394592" y="3723674"/>
                </a:lnTo>
                <a:lnTo>
                  <a:pt x="0" y="37236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0070752" y="-2023679"/>
            <a:ext cx="9394591" cy="3723674"/>
          </a:xfrm>
          <a:custGeom>
            <a:avLst/>
            <a:gdLst/>
            <a:ahLst/>
            <a:cxnLst/>
            <a:rect r="r" b="b" t="t" l="l"/>
            <a:pathLst>
              <a:path h="3723674" w="9394591">
                <a:moveTo>
                  <a:pt x="0" y="0"/>
                </a:moveTo>
                <a:lnTo>
                  <a:pt x="9394592" y="0"/>
                </a:lnTo>
                <a:lnTo>
                  <a:pt x="9394592" y="3723675"/>
                </a:lnTo>
                <a:lnTo>
                  <a:pt x="0" y="3723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959227" y="4053814"/>
            <a:ext cx="1933314" cy="1089686"/>
          </a:xfrm>
          <a:custGeom>
            <a:avLst/>
            <a:gdLst/>
            <a:ahLst/>
            <a:cxnLst/>
            <a:rect r="r" b="b" t="t" l="l"/>
            <a:pathLst>
              <a:path h="1089686" w="1933314">
                <a:moveTo>
                  <a:pt x="0" y="0"/>
                </a:moveTo>
                <a:lnTo>
                  <a:pt x="1933315" y="0"/>
                </a:lnTo>
                <a:lnTo>
                  <a:pt x="1933315" y="1089686"/>
                </a:lnTo>
                <a:lnTo>
                  <a:pt x="0" y="1089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3769" y="610309"/>
            <a:ext cx="1933314" cy="1089686"/>
          </a:xfrm>
          <a:custGeom>
            <a:avLst/>
            <a:gdLst/>
            <a:ahLst/>
            <a:cxnLst/>
            <a:rect r="r" b="b" t="t" l="l"/>
            <a:pathLst>
              <a:path h="1089686" w="1933314">
                <a:moveTo>
                  <a:pt x="0" y="0"/>
                </a:moveTo>
                <a:lnTo>
                  <a:pt x="1933314" y="0"/>
                </a:lnTo>
                <a:lnTo>
                  <a:pt x="1933314" y="1089687"/>
                </a:lnTo>
                <a:lnTo>
                  <a:pt x="0" y="1089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401574" y="1999869"/>
            <a:ext cx="732949" cy="2057400"/>
          </a:xfrm>
          <a:custGeom>
            <a:avLst/>
            <a:gdLst/>
            <a:ahLst/>
            <a:cxnLst/>
            <a:rect r="r" b="b" t="t" l="l"/>
            <a:pathLst>
              <a:path h="2057400" w="732949">
                <a:moveTo>
                  <a:pt x="0" y="0"/>
                </a:moveTo>
                <a:lnTo>
                  <a:pt x="732948" y="0"/>
                </a:lnTo>
                <a:lnTo>
                  <a:pt x="73294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89545" y="1496093"/>
            <a:ext cx="5477429" cy="7401932"/>
          </a:xfrm>
          <a:custGeom>
            <a:avLst/>
            <a:gdLst/>
            <a:ahLst/>
            <a:cxnLst/>
            <a:rect r="r" b="b" t="t" l="l"/>
            <a:pathLst>
              <a:path h="7401932" w="5477429">
                <a:moveTo>
                  <a:pt x="0" y="0"/>
                </a:moveTo>
                <a:lnTo>
                  <a:pt x="5477430" y="0"/>
                </a:lnTo>
                <a:lnTo>
                  <a:pt x="5477430" y="7401932"/>
                </a:lnTo>
                <a:lnTo>
                  <a:pt x="0" y="7401932"/>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0">
            <a:off x="1211954" y="729474"/>
            <a:ext cx="2568311" cy="6509545"/>
          </a:xfrm>
          <a:custGeom>
            <a:avLst/>
            <a:gdLst/>
            <a:ahLst/>
            <a:cxnLst/>
            <a:rect r="r" b="b" t="t" l="l"/>
            <a:pathLst>
              <a:path h="6509545" w="2568311">
                <a:moveTo>
                  <a:pt x="0" y="0"/>
                </a:moveTo>
                <a:lnTo>
                  <a:pt x="2568311" y="0"/>
                </a:lnTo>
                <a:lnTo>
                  <a:pt x="2568311" y="6509544"/>
                </a:lnTo>
                <a:lnTo>
                  <a:pt x="0" y="6509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80265" y="1571675"/>
            <a:ext cx="12024247" cy="7476765"/>
            <a:chOff x="0" y="0"/>
            <a:chExt cx="3166880" cy="1969189"/>
          </a:xfrm>
        </p:grpSpPr>
        <p:sp>
          <p:nvSpPr>
            <p:cNvPr name="Freeform 4" id="4"/>
            <p:cNvSpPr/>
            <p:nvPr/>
          </p:nvSpPr>
          <p:spPr>
            <a:xfrm flipH="false" flipV="false" rot="0">
              <a:off x="0" y="0"/>
              <a:ext cx="3166880" cy="1969189"/>
            </a:xfrm>
            <a:custGeom>
              <a:avLst/>
              <a:gdLst/>
              <a:ahLst/>
              <a:cxnLst/>
              <a:rect r="r" b="b" t="t" l="l"/>
              <a:pathLst>
                <a:path h="1969189" w="3166880">
                  <a:moveTo>
                    <a:pt x="7726" y="0"/>
                  </a:moveTo>
                  <a:lnTo>
                    <a:pt x="3159154" y="0"/>
                  </a:lnTo>
                  <a:cubicBezTo>
                    <a:pt x="3163421" y="0"/>
                    <a:pt x="3166880" y="3459"/>
                    <a:pt x="3166880" y="7726"/>
                  </a:cubicBezTo>
                  <a:lnTo>
                    <a:pt x="3166880" y="1961463"/>
                  </a:lnTo>
                  <a:cubicBezTo>
                    <a:pt x="3166880" y="1965730"/>
                    <a:pt x="3163421" y="1969189"/>
                    <a:pt x="3159154" y="1969189"/>
                  </a:cubicBezTo>
                  <a:lnTo>
                    <a:pt x="7726" y="1969189"/>
                  </a:lnTo>
                  <a:cubicBezTo>
                    <a:pt x="3459" y="1969189"/>
                    <a:pt x="0" y="1965730"/>
                    <a:pt x="0" y="1961463"/>
                  </a:cubicBezTo>
                  <a:lnTo>
                    <a:pt x="0" y="7726"/>
                  </a:lnTo>
                  <a:cubicBezTo>
                    <a:pt x="0" y="3459"/>
                    <a:pt x="3459" y="0"/>
                    <a:pt x="7726" y="0"/>
                  </a:cubicBezTo>
                  <a:close/>
                </a:path>
              </a:pathLst>
            </a:custGeom>
            <a:solidFill>
              <a:srgbClr val="FFCFC9"/>
            </a:solidFill>
          </p:spPr>
        </p:sp>
        <p:sp>
          <p:nvSpPr>
            <p:cNvPr name="TextBox 5" id="5"/>
            <p:cNvSpPr txBox="true"/>
            <p:nvPr/>
          </p:nvSpPr>
          <p:spPr>
            <a:xfrm>
              <a:off x="0" y="-28575"/>
              <a:ext cx="3166880" cy="199776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531875" y="1673826"/>
            <a:ext cx="11433655" cy="7778206"/>
          </a:xfrm>
          <a:prstGeom prst="rect">
            <a:avLst/>
          </a:prstGeom>
        </p:spPr>
        <p:txBody>
          <a:bodyPr anchor="t" rtlCol="false" tIns="0" lIns="0" bIns="0" rIns="0">
            <a:spAutoFit/>
          </a:bodyPr>
          <a:lstStyle/>
          <a:p>
            <a:pPr algn="just" marL="734502" indent="-367251" lvl="1">
              <a:lnSpc>
                <a:spcPts val="4762"/>
              </a:lnSpc>
              <a:buFont typeface="Arial"/>
              <a:buChar char="•"/>
            </a:pPr>
            <a:r>
              <a:rPr lang="en-US" sz="3402">
                <a:solidFill>
                  <a:srgbClr val="06545D"/>
                </a:solidFill>
                <a:latin typeface="Sniglet"/>
                <a:ea typeface="Sniglet"/>
                <a:cs typeface="Sniglet"/>
                <a:sym typeface="Sniglet"/>
              </a:rPr>
              <a:t>T</a:t>
            </a:r>
            <a:r>
              <a:rPr lang="en-US" sz="3402" strike="noStrike" u="none">
                <a:solidFill>
                  <a:srgbClr val="06545D"/>
                </a:solidFill>
                <a:latin typeface="Sniglet"/>
                <a:ea typeface="Sniglet"/>
                <a:cs typeface="Sniglet"/>
                <a:sym typeface="Sniglet"/>
              </a:rPr>
              <a:t>o maintain data consistency and integrity through the use of primary and foreign keys, and referential constraints.</a:t>
            </a:r>
          </a:p>
          <a:p>
            <a:pPr algn="just" marL="734502" indent="-367251" lvl="1">
              <a:lnSpc>
                <a:spcPts val="4762"/>
              </a:lnSpc>
              <a:buFont typeface="Arial"/>
              <a:buChar char="•"/>
            </a:pPr>
            <a:r>
              <a:rPr lang="en-US" sz="3402" strike="noStrike" u="none">
                <a:solidFill>
                  <a:srgbClr val="06545D"/>
                </a:solidFill>
                <a:latin typeface="Sniglet"/>
                <a:ea typeface="Sniglet"/>
                <a:cs typeface="Sniglet"/>
                <a:sym typeface="Sniglet"/>
              </a:rPr>
              <a:t>To retrieve and manipulate data using SQL queries.</a:t>
            </a:r>
          </a:p>
          <a:p>
            <a:pPr algn="just" marL="734502" indent="-367251" lvl="1">
              <a:lnSpc>
                <a:spcPts val="4762"/>
              </a:lnSpc>
              <a:buFont typeface="Arial"/>
              <a:buChar char="•"/>
            </a:pPr>
            <a:r>
              <a:rPr lang="en-US" sz="3402" strike="noStrike" u="none">
                <a:solidFill>
                  <a:srgbClr val="06545D"/>
                </a:solidFill>
                <a:latin typeface="Sniglet"/>
                <a:ea typeface="Sniglet"/>
                <a:cs typeface="Sniglet"/>
                <a:sym typeface="Sniglet"/>
              </a:rPr>
              <a:t>To perform data analysis for business insights such as top customers, best-selling products, and revenue trends.</a:t>
            </a:r>
          </a:p>
          <a:p>
            <a:pPr algn="just" marL="734502" indent="-367251" lvl="1">
              <a:lnSpc>
                <a:spcPts val="4762"/>
              </a:lnSpc>
              <a:buFont typeface="Arial"/>
              <a:buChar char="•"/>
            </a:pPr>
            <a:r>
              <a:rPr lang="en-US" sz="3402" strike="noStrike" u="none">
                <a:solidFill>
                  <a:srgbClr val="06545D"/>
                </a:solidFill>
                <a:latin typeface="Sniglet"/>
                <a:ea typeface="Sniglet"/>
                <a:cs typeface="Sniglet"/>
                <a:sym typeface="Sniglet"/>
              </a:rPr>
              <a:t>To practice using joins, aggregations, subqueries, and filtering techniques.</a:t>
            </a:r>
          </a:p>
          <a:p>
            <a:pPr algn="just" marL="734502" indent="-367251" lvl="1">
              <a:lnSpc>
                <a:spcPts val="4762"/>
              </a:lnSpc>
              <a:spcBef>
                <a:spcPct val="0"/>
              </a:spcBef>
              <a:buFont typeface="Arial"/>
              <a:buChar char="•"/>
            </a:pPr>
            <a:r>
              <a:rPr lang="en-US" sz="3402" strike="noStrike" u="none">
                <a:solidFill>
                  <a:srgbClr val="06545D"/>
                </a:solidFill>
                <a:latin typeface="Sniglet"/>
                <a:ea typeface="Sniglet"/>
                <a:cs typeface="Sniglet"/>
                <a:sym typeface="Sniglet"/>
              </a:rPr>
              <a:t>To simulate real-world scenarios such as order placement, product stocking, and supplier management.</a:t>
            </a:r>
          </a:p>
          <a:p>
            <a:pPr algn="just" marL="0" indent="0" lvl="0">
              <a:lnSpc>
                <a:spcPts val="4445"/>
              </a:lnSpc>
              <a:spcBef>
                <a:spcPct val="0"/>
              </a:spcBef>
            </a:pPr>
          </a:p>
        </p:txBody>
      </p:sp>
      <p:sp>
        <p:nvSpPr>
          <p:cNvPr name="Freeform 7" id="7"/>
          <p:cNvSpPr/>
          <p:nvPr/>
        </p:nvSpPr>
        <p:spPr>
          <a:xfrm flipH="false" flipV="false" rot="0">
            <a:off x="14676709" y="6722270"/>
            <a:ext cx="3792266" cy="3564730"/>
          </a:xfrm>
          <a:custGeom>
            <a:avLst/>
            <a:gdLst/>
            <a:ahLst/>
            <a:cxnLst/>
            <a:rect r="r" b="b" t="t" l="l"/>
            <a:pathLst>
              <a:path h="3564730" w="3792266">
                <a:moveTo>
                  <a:pt x="0" y="0"/>
                </a:moveTo>
                <a:lnTo>
                  <a:pt x="3792266" y="0"/>
                </a:lnTo>
                <a:lnTo>
                  <a:pt x="3792266" y="3564730"/>
                </a:lnTo>
                <a:lnTo>
                  <a:pt x="0" y="35647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8147844" y="-2516073"/>
            <a:ext cx="12695779" cy="5032145"/>
          </a:xfrm>
          <a:custGeom>
            <a:avLst/>
            <a:gdLst/>
            <a:ahLst/>
            <a:cxnLst/>
            <a:rect r="r" b="b" t="t" l="l"/>
            <a:pathLst>
              <a:path h="5032145" w="12695779">
                <a:moveTo>
                  <a:pt x="0" y="0"/>
                </a:moveTo>
                <a:lnTo>
                  <a:pt x="12695779" y="0"/>
                </a:lnTo>
                <a:lnTo>
                  <a:pt x="12695779" y="5032146"/>
                </a:lnTo>
                <a:lnTo>
                  <a:pt x="0" y="5032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150264" y="236045"/>
            <a:ext cx="6104863" cy="1240317"/>
          </a:xfrm>
          <a:prstGeom prst="rect">
            <a:avLst/>
          </a:prstGeom>
        </p:spPr>
        <p:txBody>
          <a:bodyPr anchor="t" rtlCol="false" tIns="0" lIns="0" bIns="0" rIns="0">
            <a:spAutoFit/>
          </a:bodyPr>
          <a:lstStyle/>
          <a:p>
            <a:pPr algn="l">
              <a:lnSpc>
                <a:spcPts val="9505"/>
              </a:lnSpc>
            </a:pPr>
            <a:r>
              <a:rPr lang="en-US" sz="8641">
                <a:solidFill>
                  <a:srgbClr val="06545D"/>
                </a:solidFill>
                <a:latin typeface="Sniglet"/>
                <a:ea typeface="Sniglet"/>
                <a:cs typeface="Sniglet"/>
                <a:sym typeface="Sniglet"/>
              </a:rPr>
              <a:t>Objective</a:t>
            </a:r>
          </a:p>
        </p:txBody>
      </p:sp>
      <p:sp>
        <p:nvSpPr>
          <p:cNvPr name="Freeform 10" id="10"/>
          <p:cNvSpPr/>
          <p:nvPr/>
        </p:nvSpPr>
        <p:spPr>
          <a:xfrm flipH="false" flipV="false" rot="0">
            <a:off x="-1027617" y="2993475"/>
            <a:ext cx="2056317" cy="990771"/>
          </a:xfrm>
          <a:custGeom>
            <a:avLst/>
            <a:gdLst/>
            <a:ahLst/>
            <a:cxnLst/>
            <a:rect r="r" b="b" t="t" l="l"/>
            <a:pathLst>
              <a:path h="990771" w="2056317">
                <a:moveTo>
                  <a:pt x="0" y="0"/>
                </a:moveTo>
                <a:lnTo>
                  <a:pt x="2056317" y="0"/>
                </a:lnTo>
                <a:lnTo>
                  <a:pt x="2056317" y="990771"/>
                </a:lnTo>
                <a:lnTo>
                  <a:pt x="0" y="990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6866161" y="4814672"/>
            <a:ext cx="2056317" cy="990771"/>
          </a:xfrm>
          <a:custGeom>
            <a:avLst/>
            <a:gdLst/>
            <a:ahLst/>
            <a:cxnLst/>
            <a:rect r="r" b="b" t="t" l="l"/>
            <a:pathLst>
              <a:path h="990771" w="2056317">
                <a:moveTo>
                  <a:pt x="0" y="0"/>
                </a:moveTo>
                <a:lnTo>
                  <a:pt x="2056318" y="0"/>
                </a:lnTo>
                <a:lnTo>
                  <a:pt x="2056318" y="990771"/>
                </a:lnTo>
                <a:lnTo>
                  <a:pt x="0" y="9907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48618" y="8359482"/>
            <a:ext cx="12695779" cy="5032145"/>
          </a:xfrm>
          <a:custGeom>
            <a:avLst/>
            <a:gdLst/>
            <a:ahLst/>
            <a:cxnLst/>
            <a:rect r="r" b="b" t="t" l="l"/>
            <a:pathLst>
              <a:path h="5032145" w="12695779">
                <a:moveTo>
                  <a:pt x="0" y="0"/>
                </a:moveTo>
                <a:lnTo>
                  <a:pt x="12695779" y="0"/>
                </a:lnTo>
                <a:lnTo>
                  <a:pt x="12695779" y="5032145"/>
                </a:lnTo>
                <a:lnTo>
                  <a:pt x="0" y="5032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417" y="1806790"/>
            <a:ext cx="14933141" cy="8480210"/>
            <a:chOff x="0" y="0"/>
            <a:chExt cx="3933008" cy="2233471"/>
          </a:xfrm>
        </p:grpSpPr>
        <p:sp>
          <p:nvSpPr>
            <p:cNvPr name="Freeform 4" id="4"/>
            <p:cNvSpPr/>
            <p:nvPr/>
          </p:nvSpPr>
          <p:spPr>
            <a:xfrm flipH="false" flipV="false" rot="0">
              <a:off x="0" y="0"/>
              <a:ext cx="3933008" cy="2233471"/>
            </a:xfrm>
            <a:custGeom>
              <a:avLst/>
              <a:gdLst/>
              <a:ahLst/>
              <a:cxnLst/>
              <a:rect r="r" b="b" t="t" l="l"/>
              <a:pathLst>
                <a:path h="2233471" w="3933008">
                  <a:moveTo>
                    <a:pt x="6221" y="0"/>
                  </a:moveTo>
                  <a:lnTo>
                    <a:pt x="3926787" y="0"/>
                  </a:lnTo>
                  <a:cubicBezTo>
                    <a:pt x="3930223" y="0"/>
                    <a:pt x="3933008" y="2785"/>
                    <a:pt x="3933008" y="6221"/>
                  </a:cubicBezTo>
                  <a:lnTo>
                    <a:pt x="3933008" y="2227250"/>
                  </a:lnTo>
                  <a:cubicBezTo>
                    <a:pt x="3933008" y="2228900"/>
                    <a:pt x="3932353" y="2230482"/>
                    <a:pt x="3931186" y="2231649"/>
                  </a:cubicBezTo>
                  <a:cubicBezTo>
                    <a:pt x="3930019" y="2232816"/>
                    <a:pt x="3928437" y="2233471"/>
                    <a:pt x="3926787" y="2233471"/>
                  </a:cubicBezTo>
                  <a:lnTo>
                    <a:pt x="6221" y="2233471"/>
                  </a:lnTo>
                  <a:cubicBezTo>
                    <a:pt x="4571" y="2233471"/>
                    <a:pt x="2989" y="2232816"/>
                    <a:pt x="1822" y="2231649"/>
                  </a:cubicBezTo>
                  <a:cubicBezTo>
                    <a:pt x="655" y="2230482"/>
                    <a:pt x="0" y="2228900"/>
                    <a:pt x="0" y="2227250"/>
                  </a:cubicBezTo>
                  <a:lnTo>
                    <a:pt x="0" y="6221"/>
                  </a:lnTo>
                  <a:cubicBezTo>
                    <a:pt x="0" y="4571"/>
                    <a:pt x="655" y="2989"/>
                    <a:pt x="1822" y="1822"/>
                  </a:cubicBezTo>
                  <a:cubicBezTo>
                    <a:pt x="2989" y="655"/>
                    <a:pt x="4571" y="0"/>
                    <a:pt x="6221" y="0"/>
                  </a:cubicBezTo>
                  <a:close/>
                </a:path>
              </a:pathLst>
            </a:custGeom>
            <a:solidFill>
              <a:srgbClr val="D9D9D9"/>
            </a:solidFill>
          </p:spPr>
        </p:sp>
        <p:sp>
          <p:nvSpPr>
            <p:cNvPr name="TextBox 5" id="5"/>
            <p:cNvSpPr txBox="true"/>
            <p:nvPr/>
          </p:nvSpPr>
          <p:spPr>
            <a:xfrm>
              <a:off x="0" y="-28575"/>
              <a:ext cx="3933008" cy="226204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78818" y="250610"/>
            <a:ext cx="2760965" cy="1556180"/>
          </a:xfrm>
          <a:custGeom>
            <a:avLst/>
            <a:gdLst/>
            <a:ahLst/>
            <a:cxnLst/>
            <a:rect r="r" b="b" t="t" l="l"/>
            <a:pathLst>
              <a:path h="1556180" w="2760965">
                <a:moveTo>
                  <a:pt x="0" y="0"/>
                </a:moveTo>
                <a:lnTo>
                  <a:pt x="2760964" y="0"/>
                </a:lnTo>
                <a:lnTo>
                  <a:pt x="2760964" y="1556180"/>
                </a:lnTo>
                <a:lnTo>
                  <a:pt x="0" y="155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91569" y="6112295"/>
            <a:ext cx="2760965" cy="1556180"/>
          </a:xfrm>
          <a:custGeom>
            <a:avLst/>
            <a:gdLst/>
            <a:ahLst/>
            <a:cxnLst/>
            <a:rect r="r" b="b" t="t" l="l"/>
            <a:pathLst>
              <a:path h="1556180" w="2760965">
                <a:moveTo>
                  <a:pt x="0" y="0"/>
                </a:moveTo>
                <a:lnTo>
                  <a:pt x="2760965" y="0"/>
                </a:lnTo>
                <a:lnTo>
                  <a:pt x="2760965" y="1556180"/>
                </a:lnTo>
                <a:lnTo>
                  <a:pt x="0" y="1556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278096" y="534784"/>
            <a:ext cx="1555643" cy="987833"/>
          </a:xfrm>
          <a:custGeom>
            <a:avLst/>
            <a:gdLst/>
            <a:ahLst/>
            <a:cxnLst/>
            <a:rect r="r" b="b" t="t" l="l"/>
            <a:pathLst>
              <a:path h="987833" w="1555643">
                <a:moveTo>
                  <a:pt x="0" y="0"/>
                </a:moveTo>
                <a:lnTo>
                  <a:pt x="1555642" y="0"/>
                </a:lnTo>
                <a:lnTo>
                  <a:pt x="1555642" y="987832"/>
                </a:lnTo>
                <a:lnTo>
                  <a:pt x="0" y="9878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929001" y="2104029"/>
            <a:ext cx="14148183" cy="7997867"/>
          </a:xfrm>
          <a:custGeom>
            <a:avLst/>
            <a:gdLst/>
            <a:ahLst/>
            <a:cxnLst/>
            <a:rect r="r" b="b" t="t" l="l"/>
            <a:pathLst>
              <a:path h="7997867" w="14148183">
                <a:moveTo>
                  <a:pt x="0" y="0"/>
                </a:moveTo>
                <a:lnTo>
                  <a:pt x="14148183" y="0"/>
                </a:lnTo>
                <a:lnTo>
                  <a:pt x="14148183" y="7997867"/>
                </a:lnTo>
                <a:lnTo>
                  <a:pt x="0" y="7997867"/>
                </a:lnTo>
                <a:lnTo>
                  <a:pt x="0" y="0"/>
                </a:lnTo>
                <a:close/>
              </a:path>
            </a:pathLst>
          </a:custGeom>
          <a:blipFill>
            <a:blip r:embed="rId10"/>
            <a:stretch>
              <a:fillRect l="0" t="-3899" r="0" b="-3899"/>
            </a:stretch>
          </a:blipFill>
        </p:spPr>
      </p:sp>
      <p:sp>
        <p:nvSpPr>
          <p:cNvPr name="TextBox 10" id="10"/>
          <p:cNvSpPr txBox="true"/>
          <p:nvPr/>
        </p:nvSpPr>
        <p:spPr>
          <a:xfrm rot="0">
            <a:off x="639290" y="393099"/>
            <a:ext cx="8707431" cy="1239826"/>
          </a:xfrm>
          <a:prstGeom prst="rect">
            <a:avLst/>
          </a:prstGeom>
        </p:spPr>
        <p:txBody>
          <a:bodyPr anchor="t" rtlCol="false" tIns="0" lIns="0" bIns="0" rIns="0">
            <a:spAutoFit/>
          </a:bodyPr>
          <a:lstStyle/>
          <a:p>
            <a:pPr algn="l">
              <a:lnSpc>
                <a:spcPts val="9502"/>
              </a:lnSpc>
            </a:pPr>
            <a:r>
              <a:rPr lang="en-US" sz="8638">
                <a:solidFill>
                  <a:srgbClr val="06545D"/>
                </a:solidFill>
                <a:latin typeface="Sniglet"/>
                <a:ea typeface="Sniglet"/>
                <a:cs typeface="Sniglet"/>
                <a:sym typeface="Sniglet"/>
              </a:rPr>
              <a:t>ER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48618" y="8359482"/>
            <a:ext cx="12695779" cy="5032145"/>
          </a:xfrm>
          <a:custGeom>
            <a:avLst/>
            <a:gdLst/>
            <a:ahLst/>
            <a:cxnLst/>
            <a:rect r="r" b="b" t="t" l="l"/>
            <a:pathLst>
              <a:path h="5032145" w="12695779">
                <a:moveTo>
                  <a:pt x="0" y="0"/>
                </a:moveTo>
                <a:lnTo>
                  <a:pt x="12695779" y="0"/>
                </a:lnTo>
                <a:lnTo>
                  <a:pt x="12695779" y="5032145"/>
                </a:lnTo>
                <a:lnTo>
                  <a:pt x="0" y="5032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78818" y="250610"/>
            <a:ext cx="2760965" cy="1556180"/>
          </a:xfrm>
          <a:custGeom>
            <a:avLst/>
            <a:gdLst/>
            <a:ahLst/>
            <a:cxnLst/>
            <a:rect r="r" b="b" t="t" l="l"/>
            <a:pathLst>
              <a:path h="1556180" w="2760965">
                <a:moveTo>
                  <a:pt x="0" y="0"/>
                </a:moveTo>
                <a:lnTo>
                  <a:pt x="2760964" y="0"/>
                </a:lnTo>
                <a:lnTo>
                  <a:pt x="2760964" y="1556180"/>
                </a:lnTo>
                <a:lnTo>
                  <a:pt x="0" y="155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569" y="6112295"/>
            <a:ext cx="2760965" cy="1556180"/>
          </a:xfrm>
          <a:custGeom>
            <a:avLst/>
            <a:gdLst/>
            <a:ahLst/>
            <a:cxnLst/>
            <a:rect r="r" b="b" t="t" l="l"/>
            <a:pathLst>
              <a:path h="1556180" w="2760965">
                <a:moveTo>
                  <a:pt x="0" y="0"/>
                </a:moveTo>
                <a:lnTo>
                  <a:pt x="2760965" y="0"/>
                </a:lnTo>
                <a:lnTo>
                  <a:pt x="2760965" y="1556180"/>
                </a:lnTo>
                <a:lnTo>
                  <a:pt x="0" y="1556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278096" y="534784"/>
            <a:ext cx="1555643" cy="987833"/>
          </a:xfrm>
          <a:custGeom>
            <a:avLst/>
            <a:gdLst/>
            <a:ahLst/>
            <a:cxnLst/>
            <a:rect r="r" b="b" t="t" l="l"/>
            <a:pathLst>
              <a:path h="987833" w="1555643">
                <a:moveTo>
                  <a:pt x="0" y="0"/>
                </a:moveTo>
                <a:lnTo>
                  <a:pt x="1555642" y="0"/>
                </a:lnTo>
                <a:lnTo>
                  <a:pt x="1555642" y="987832"/>
                </a:lnTo>
                <a:lnTo>
                  <a:pt x="0" y="9878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700529" y="3588909"/>
            <a:ext cx="9370088" cy="4945324"/>
          </a:xfrm>
          <a:custGeom>
            <a:avLst/>
            <a:gdLst/>
            <a:ahLst/>
            <a:cxnLst/>
            <a:rect r="r" b="b" t="t" l="l"/>
            <a:pathLst>
              <a:path h="4945324" w="9370088">
                <a:moveTo>
                  <a:pt x="0" y="0"/>
                </a:moveTo>
                <a:lnTo>
                  <a:pt x="9370088" y="0"/>
                </a:lnTo>
                <a:lnTo>
                  <a:pt x="9370088" y="4945324"/>
                </a:lnTo>
                <a:lnTo>
                  <a:pt x="0" y="4945324"/>
                </a:lnTo>
                <a:lnTo>
                  <a:pt x="0" y="0"/>
                </a:lnTo>
                <a:close/>
              </a:path>
            </a:pathLst>
          </a:custGeom>
          <a:blipFill>
            <a:blip r:embed="rId10"/>
            <a:stretch>
              <a:fillRect l="0" t="0" r="0" b="0"/>
            </a:stretch>
          </a:blipFill>
          <a:ln w="38100" cap="sq">
            <a:solidFill>
              <a:srgbClr val="000000"/>
            </a:solidFill>
            <a:prstDash val="solid"/>
            <a:miter/>
          </a:ln>
        </p:spPr>
      </p:sp>
      <p:sp>
        <p:nvSpPr>
          <p:cNvPr name="Freeform 7" id="7"/>
          <p:cNvSpPr/>
          <p:nvPr/>
        </p:nvSpPr>
        <p:spPr>
          <a:xfrm flipH="false" flipV="false" rot="0">
            <a:off x="366287" y="3622258"/>
            <a:ext cx="8122560" cy="4878625"/>
          </a:xfrm>
          <a:custGeom>
            <a:avLst/>
            <a:gdLst/>
            <a:ahLst/>
            <a:cxnLst/>
            <a:rect r="r" b="b" t="t" l="l"/>
            <a:pathLst>
              <a:path h="4878625" w="8122560">
                <a:moveTo>
                  <a:pt x="0" y="0"/>
                </a:moveTo>
                <a:lnTo>
                  <a:pt x="8122560" y="0"/>
                </a:lnTo>
                <a:lnTo>
                  <a:pt x="8122560" y="4878625"/>
                </a:lnTo>
                <a:lnTo>
                  <a:pt x="0" y="4878625"/>
                </a:lnTo>
                <a:lnTo>
                  <a:pt x="0" y="0"/>
                </a:lnTo>
                <a:close/>
              </a:path>
            </a:pathLst>
          </a:custGeom>
          <a:blipFill>
            <a:blip r:embed="rId11"/>
            <a:stretch>
              <a:fillRect l="0" t="-12008" r="0" b="0"/>
            </a:stretch>
          </a:blipFill>
          <a:ln w="38100" cap="sq">
            <a:solidFill>
              <a:srgbClr val="000000"/>
            </a:solidFill>
            <a:prstDash val="solid"/>
            <a:miter/>
          </a:ln>
        </p:spPr>
      </p:sp>
      <p:sp>
        <p:nvSpPr>
          <p:cNvPr name="TextBox 8" id="8"/>
          <p:cNvSpPr txBox="true"/>
          <p:nvPr/>
        </p:nvSpPr>
        <p:spPr>
          <a:xfrm rot="0">
            <a:off x="639290" y="393099"/>
            <a:ext cx="8707431" cy="1239826"/>
          </a:xfrm>
          <a:prstGeom prst="rect">
            <a:avLst/>
          </a:prstGeom>
        </p:spPr>
        <p:txBody>
          <a:bodyPr anchor="t" rtlCol="false" tIns="0" lIns="0" bIns="0" rIns="0">
            <a:spAutoFit/>
          </a:bodyPr>
          <a:lstStyle/>
          <a:p>
            <a:pPr algn="l">
              <a:lnSpc>
                <a:spcPts val="9502"/>
              </a:lnSpc>
            </a:pPr>
            <a:r>
              <a:rPr lang="en-US" sz="8638">
                <a:solidFill>
                  <a:srgbClr val="06545D"/>
                </a:solidFill>
                <a:latin typeface="Sniglet"/>
                <a:ea typeface="Sniglet"/>
                <a:cs typeface="Sniglet"/>
                <a:sym typeface="Sniglet"/>
              </a:rPr>
              <a:t>Schemas</a:t>
            </a:r>
          </a:p>
        </p:txBody>
      </p:sp>
      <p:sp>
        <p:nvSpPr>
          <p:cNvPr name="TextBox 9" id="9"/>
          <p:cNvSpPr txBox="true"/>
          <p:nvPr/>
        </p:nvSpPr>
        <p:spPr>
          <a:xfrm rot="0">
            <a:off x="366287" y="1983280"/>
            <a:ext cx="5379279" cy="669925"/>
          </a:xfrm>
          <a:prstGeom prst="rect">
            <a:avLst/>
          </a:prstGeom>
        </p:spPr>
        <p:txBody>
          <a:bodyPr anchor="t" rtlCol="false" tIns="0" lIns="0" bIns="0" rIns="0">
            <a:spAutoFit/>
          </a:bodyPr>
          <a:lstStyle/>
          <a:p>
            <a:pPr algn="ctr" marL="863599" indent="-431800" lvl="1">
              <a:lnSpc>
                <a:spcPts val="5599"/>
              </a:lnSpc>
              <a:spcBef>
                <a:spcPct val="0"/>
              </a:spcBef>
              <a:buAutoNum type="arabicPeriod" startAt="1"/>
            </a:pPr>
            <a:r>
              <a:rPr lang="en-US" sz="3999">
                <a:solidFill>
                  <a:srgbClr val="06545D"/>
                </a:solidFill>
                <a:latin typeface="Sniglet"/>
                <a:ea typeface="Sniglet"/>
                <a:cs typeface="Sniglet"/>
                <a:sym typeface="Sniglet"/>
              </a:rPr>
              <a:t>order details table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48618" y="8359482"/>
            <a:ext cx="12695779" cy="5032145"/>
          </a:xfrm>
          <a:custGeom>
            <a:avLst/>
            <a:gdLst/>
            <a:ahLst/>
            <a:cxnLst/>
            <a:rect r="r" b="b" t="t" l="l"/>
            <a:pathLst>
              <a:path h="5032145" w="12695779">
                <a:moveTo>
                  <a:pt x="0" y="0"/>
                </a:moveTo>
                <a:lnTo>
                  <a:pt x="12695779" y="0"/>
                </a:lnTo>
                <a:lnTo>
                  <a:pt x="12695779" y="5032145"/>
                </a:lnTo>
                <a:lnTo>
                  <a:pt x="0" y="5032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78818" y="250610"/>
            <a:ext cx="2760965" cy="1556180"/>
          </a:xfrm>
          <a:custGeom>
            <a:avLst/>
            <a:gdLst/>
            <a:ahLst/>
            <a:cxnLst/>
            <a:rect r="r" b="b" t="t" l="l"/>
            <a:pathLst>
              <a:path h="1556180" w="2760965">
                <a:moveTo>
                  <a:pt x="0" y="0"/>
                </a:moveTo>
                <a:lnTo>
                  <a:pt x="2760964" y="0"/>
                </a:lnTo>
                <a:lnTo>
                  <a:pt x="2760964" y="1556180"/>
                </a:lnTo>
                <a:lnTo>
                  <a:pt x="0" y="155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569" y="6112295"/>
            <a:ext cx="2760965" cy="1556180"/>
          </a:xfrm>
          <a:custGeom>
            <a:avLst/>
            <a:gdLst/>
            <a:ahLst/>
            <a:cxnLst/>
            <a:rect r="r" b="b" t="t" l="l"/>
            <a:pathLst>
              <a:path h="1556180" w="2760965">
                <a:moveTo>
                  <a:pt x="0" y="0"/>
                </a:moveTo>
                <a:lnTo>
                  <a:pt x="2760965" y="0"/>
                </a:lnTo>
                <a:lnTo>
                  <a:pt x="2760965" y="1556180"/>
                </a:lnTo>
                <a:lnTo>
                  <a:pt x="0" y="1556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278096" y="534784"/>
            <a:ext cx="1555643" cy="987833"/>
          </a:xfrm>
          <a:custGeom>
            <a:avLst/>
            <a:gdLst/>
            <a:ahLst/>
            <a:cxnLst/>
            <a:rect r="r" b="b" t="t" l="l"/>
            <a:pathLst>
              <a:path h="987833" w="1555643">
                <a:moveTo>
                  <a:pt x="0" y="0"/>
                </a:moveTo>
                <a:lnTo>
                  <a:pt x="1555642" y="0"/>
                </a:lnTo>
                <a:lnTo>
                  <a:pt x="1555642" y="987832"/>
                </a:lnTo>
                <a:lnTo>
                  <a:pt x="0" y="9878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385152" y="6459156"/>
            <a:ext cx="10874148" cy="3277140"/>
          </a:xfrm>
          <a:custGeom>
            <a:avLst/>
            <a:gdLst/>
            <a:ahLst/>
            <a:cxnLst/>
            <a:rect r="r" b="b" t="t" l="l"/>
            <a:pathLst>
              <a:path h="3277140" w="10874148">
                <a:moveTo>
                  <a:pt x="0" y="0"/>
                </a:moveTo>
                <a:lnTo>
                  <a:pt x="10874148" y="0"/>
                </a:lnTo>
                <a:lnTo>
                  <a:pt x="10874148" y="3277141"/>
                </a:lnTo>
                <a:lnTo>
                  <a:pt x="0" y="3277141"/>
                </a:lnTo>
                <a:lnTo>
                  <a:pt x="0" y="0"/>
                </a:lnTo>
                <a:close/>
              </a:path>
            </a:pathLst>
          </a:custGeom>
          <a:blipFill>
            <a:blip r:embed="rId10"/>
            <a:stretch>
              <a:fillRect l="0" t="0" r="0" b="0"/>
            </a:stretch>
          </a:blipFill>
          <a:ln w="38100" cap="sq">
            <a:solidFill>
              <a:srgbClr val="000000"/>
            </a:solidFill>
            <a:prstDash val="solid"/>
            <a:miter/>
          </a:ln>
        </p:spPr>
      </p:sp>
      <p:sp>
        <p:nvSpPr>
          <p:cNvPr name="Freeform 7" id="7"/>
          <p:cNvSpPr/>
          <p:nvPr/>
        </p:nvSpPr>
        <p:spPr>
          <a:xfrm flipH="false" flipV="false" rot="0">
            <a:off x="1028700" y="2668416"/>
            <a:ext cx="8396227" cy="3185503"/>
          </a:xfrm>
          <a:custGeom>
            <a:avLst/>
            <a:gdLst/>
            <a:ahLst/>
            <a:cxnLst/>
            <a:rect r="r" b="b" t="t" l="l"/>
            <a:pathLst>
              <a:path h="3185503" w="8396227">
                <a:moveTo>
                  <a:pt x="0" y="0"/>
                </a:moveTo>
                <a:lnTo>
                  <a:pt x="8396227" y="0"/>
                </a:lnTo>
                <a:lnTo>
                  <a:pt x="8396227" y="3185503"/>
                </a:lnTo>
                <a:lnTo>
                  <a:pt x="0" y="3185503"/>
                </a:lnTo>
                <a:lnTo>
                  <a:pt x="0" y="0"/>
                </a:lnTo>
                <a:close/>
              </a:path>
            </a:pathLst>
          </a:custGeom>
          <a:blipFill>
            <a:blip r:embed="rId11"/>
            <a:stretch>
              <a:fillRect l="0" t="-20757" r="0" b="0"/>
            </a:stretch>
          </a:blipFill>
          <a:ln w="38100" cap="sq">
            <a:solidFill>
              <a:srgbClr val="000000"/>
            </a:solidFill>
            <a:prstDash val="solid"/>
            <a:miter/>
          </a:ln>
        </p:spPr>
      </p:sp>
      <p:sp>
        <p:nvSpPr>
          <p:cNvPr name="TextBox 8" id="8"/>
          <p:cNvSpPr txBox="true"/>
          <p:nvPr/>
        </p:nvSpPr>
        <p:spPr>
          <a:xfrm rot="0">
            <a:off x="639290" y="393099"/>
            <a:ext cx="8707431" cy="1239826"/>
          </a:xfrm>
          <a:prstGeom prst="rect">
            <a:avLst/>
          </a:prstGeom>
        </p:spPr>
        <p:txBody>
          <a:bodyPr anchor="t" rtlCol="false" tIns="0" lIns="0" bIns="0" rIns="0">
            <a:spAutoFit/>
          </a:bodyPr>
          <a:lstStyle/>
          <a:p>
            <a:pPr algn="l">
              <a:lnSpc>
                <a:spcPts val="9502"/>
              </a:lnSpc>
            </a:pPr>
            <a:r>
              <a:rPr lang="en-US" sz="8638">
                <a:solidFill>
                  <a:srgbClr val="06545D"/>
                </a:solidFill>
                <a:latin typeface="Sniglet"/>
                <a:ea typeface="Sniglet"/>
                <a:cs typeface="Sniglet"/>
                <a:sym typeface="Sniglet"/>
              </a:rPr>
              <a:t>Schemas</a:t>
            </a:r>
          </a:p>
        </p:txBody>
      </p:sp>
      <p:sp>
        <p:nvSpPr>
          <p:cNvPr name="TextBox 9" id="9"/>
          <p:cNvSpPr txBox="true"/>
          <p:nvPr/>
        </p:nvSpPr>
        <p:spPr>
          <a:xfrm rot="0">
            <a:off x="1136757" y="1740115"/>
            <a:ext cx="3624163" cy="669925"/>
          </a:xfrm>
          <a:prstGeom prst="rect">
            <a:avLst/>
          </a:prstGeom>
        </p:spPr>
        <p:txBody>
          <a:bodyPr anchor="t" rtlCol="false" tIns="0" lIns="0" bIns="0" rIns="0">
            <a:spAutoFit/>
          </a:bodyPr>
          <a:lstStyle/>
          <a:p>
            <a:pPr algn="ctr">
              <a:lnSpc>
                <a:spcPts val="5599"/>
              </a:lnSpc>
              <a:spcBef>
                <a:spcPct val="0"/>
              </a:spcBef>
            </a:pPr>
            <a:r>
              <a:rPr lang="en-US" sz="3999">
                <a:solidFill>
                  <a:srgbClr val="06545D"/>
                </a:solidFill>
                <a:latin typeface="Sniglet"/>
                <a:ea typeface="Sniglet"/>
                <a:cs typeface="Sniglet"/>
                <a:sym typeface="Sniglet"/>
              </a:rPr>
              <a:t>2. Supplier </a:t>
            </a:r>
            <a:r>
              <a:rPr lang="en-US" sz="3999">
                <a:solidFill>
                  <a:srgbClr val="06545D"/>
                </a:solidFill>
                <a:latin typeface="Sniglet"/>
                <a:ea typeface="Sniglet"/>
                <a:cs typeface="Sniglet"/>
                <a:sym typeface="Sniglet"/>
              </a:rPr>
              <a:t>table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48618" y="8359482"/>
            <a:ext cx="12695779" cy="5032145"/>
          </a:xfrm>
          <a:custGeom>
            <a:avLst/>
            <a:gdLst/>
            <a:ahLst/>
            <a:cxnLst/>
            <a:rect r="r" b="b" t="t" l="l"/>
            <a:pathLst>
              <a:path h="5032145" w="12695779">
                <a:moveTo>
                  <a:pt x="0" y="0"/>
                </a:moveTo>
                <a:lnTo>
                  <a:pt x="12695779" y="0"/>
                </a:lnTo>
                <a:lnTo>
                  <a:pt x="12695779" y="5032145"/>
                </a:lnTo>
                <a:lnTo>
                  <a:pt x="0" y="5032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78818" y="250610"/>
            <a:ext cx="2760965" cy="1556180"/>
          </a:xfrm>
          <a:custGeom>
            <a:avLst/>
            <a:gdLst/>
            <a:ahLst/>
            <a:cxnLst/>
            <a:rect r="r" b="b" t="t" l="l"/>
            <a:pathLst>
              <a:path h="1556180" w="2760965">
                <a:moveTo>
                  <a:pt x="0" y="0"/>
                </a:moveTo>
                <a:lnTo>
                  <a:pt x="2760964" y="0"/>
                </a:lnTo>
                <a:lnTo>
                  <a:pt x="2760964" y="1556180"/>
                </a:lnTo>
                <a:lnTo>
                  <a:pt x="0" y="155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569" y="6112295"/>
            <a:ext cx="2760965" cy="1556180"/>
          </a:xfrm>
          <a:custGeom>
            <a:avLst/>
            <a:gdLst/>
            <a:ahLst/>
            <a:cxnLst/>
            <a:rect r="r" b="b" t="t" l="l"/>
            <a:pathLst>
              <a:path h="1556180" w="2760965">
                <a:moveTo>
                  <a:pt x="0" y="0"/>
                </a:moveTo>
                <a:lnTo>
                  <a:pt x="2760965" y="0"/>
                </a:lnTo>
                <a:lnTo>
                  <a:pt x="2760965" y="1556180"/>
                </a:lnTo>
                <a:lnTo>
                  <a:pt x="0" y="1556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780436" y="1319331"/>
            <a:ext cx="6032963" cy="3505948"/>
          </a:xfrm>
          <a:custGeom>
            <a:avLst/>
            <a:gdLst/>
            <a:ahLst/>
            <a:cxnLst/>
            <a:rect r="r" b="b" t="t" l="l"/>
            <a:pathLst>
              <a:path h="3505948" w="6032963">
                <a:moveTo>
                  <a:pt x="0" y="0"/>
                </a:moveTo>
                <a:lnTo>
                  <a:pt x="6032963" y="0"/>
                </a:lnTo>
                <a:lnTo>
                  <a:pt x="6032963" y="3505948"/>
                </a:lnTo>
                <a:lnTo>
                  <a:pt x="0" y="3505948"/>
                </a:lnTo>
                <a:lnTo>
                  <a:pt x="0" y="0"/>
                </a:lnTo>
                <a:close/>
              </a:path>
            </a:pathLst>
          </a:custGeom>
          <a:blipFill>
            <a:blip r:embed="rId8"/>
            <a:stretch>
              <a:fillRect l="0" t="0" r="0" b="0"/>
            </a:stretch>
          </a:blipFill>
          <a:ln w="38100" cap="sq">
            <a:solidFill>
              <a:srgbClr val="000000"/>
            </a:solidFill>
            <a:prstDash val="solid"/>
            <a:miter/>
          </a:ln>
        </p:spPr>
      </p:sp>
      <p:sp>
        <p:nvSpPr>
          <p:cNvPr name="Freeform 6" id="6"/>
          <p:cNvSpPr/>
          <p:nvPr/>
        </p:nvSpPr>
        <p:spPr>
          <a:xfrm flipH="false" flipV="false" rot="0">
            <a:off x="10211859" y="5401134"/>
            <a:ext cx="5170117" cy="4766212"/>
          </a:xfrm>
          <a:custGeom>
            <a:avLst/>
            <a:gdLst/>
            <a:ahLst/>
            <a:cxnLst/>
            <a:rect r="r" b="b" t="t" l="l"/>
            <a:pathLst>
              <a:path h="4766212" w="5170117">
                <a:moveTo>
                  <a:pt x="0" y="0"/>
                </a:moveTo>
                <a:lnTo>
                  <a:pt x="5170117" y="0"/>
                </a:lnTo>
                <a:lnTo>
                  <a:pt x="5170117" y="4766212"/>
                </a:lnTo>
                <a:lnTo>
                  <a:pt x="0" y="4766212"/>
                </a:lnTo>
                <a:lnTo>
                  <a:pt x="0" y="0"/>
                </a:lnTo>
                <a:close/>
              </a:path>
            </a:pathLst>
          </a:custGeom>
          <a:blipFill>
            <a:blip r:embed="rId9"/>
            <a:stretch>
              <a:fillRect l="0" t="0" r="-2502" b="0"/>
            </a:stretch>
          </a:blipFill>
          <a:ln w="38100" cap="sq">
            <a:solidFill>
              <a:srgbClr val="000000"/>
            </a:solidFill>
            <a:prstDash val="solid"/>
            <a:miter/>
          </a:ln>
        </p:spPr>
      </p:sp>
      <p:sp>
        <p:nvSpPr>
          <p:cNvPr name="Freeform 7" id="7"/>
          <p:cNvSpPr/>
          <p:nvPr/>
        </p:nvSpPr>
        <p:spPr>
          <a:xfrm flipH="false" flipV="false" rot="0">
            <a:off x="910903" y="2848139"/>
            <a:ext cx="8164206" cy="2552995"/>
          </a:xfrm>
          <a:custGeom>
            <a:avLst/>
            <a:gdLst/>
            <a:ahLst/>
            <a:cxnLst/>
            <a:rect r="r" b="b" t="t" l="l"/>
            <a:pathLst>
              <a:path h="2552995" w="8164206">
                <a:moveTo>
                  <a:pt x="0" y="0"/>
                </a:moveTo>
                <a:lnTo>
                  <a:pt x="8164206" y="0"/>
                </a:lnTo>
                <a:lnTo>
                  <a:pt x="8164206" y="2552995"/>
                </a:lnTo>
                <a:lnTo>
                  <a:pt x="0" y="2552995"/>
                </a:lnTo>
                <a:lnTo>
                  <a:pt x="0" y="0"/>
                </a:lnTo>
                <a:close/>
              </a:path>
            </a:pathLst>
          </a:custGeom>
          <a:blipFill>
            <a:blip r:embed="rId10"/>
            <a:stretch>
              <a:fillRect l="-2158" t="-23575" r="0" b="0"/>
            </a:stretch>
          </a:blipFill>
          <a:ln w="38100" cap="sq">
            <a:solidFill>
              <a:srgbClr val="000000"/>
            </a:solidFill>
            <a:prstDash val="solid"/>
            <a:miter/>
          </a:ln>
        </p:spPr>
      </p:sp>
      <p:sp>
        <p:nvSpPr>
          <p:cNvPr name="Freeform 8" id="8"/>
          <p:cNvSpPr/>
          <p:nvPr/>
        </p:nvSpPr>
        <p:spPr>
          <a:xfrm flipH="false" flipV="false" rot="0">
            <a:off x="1028700" y="7263917"/>
            <a:ext cx="7607426" cy="2903429"/>
          </a:xfrm>
          <a:custGeom>
            <a:avLst/>
            <a:gdLst/>
            <a:ahLst/>
            <a:cxnLst/>
            <a:rect r="r" b="b" t="t" l="l"/>
            <a:pathLst>
              <a:path h="2903429" w="7607426">
                <a:moveTo>
                  <a:pt x="0" y="0"/>
                </a:moveTo>
                <a:lnTo>
                  <a:pt x="7607426" y="0"/>
                </a:lnTo>
                <a:lnTo>
                  <a:pt x="7607426" y="2903429"/>
                </a:lnTo>
                <a:lnTo>
                  <a:pt x="0" y="2903429"/>
                </a:lnTo>
                <a:lnTo>
                  <a:pt x="0" y="0"/>
                </a:lnTo>
                <a:close/>
              </a:path>
            </a:pathLst>
          </a:custGeom>
          <a:blipFill>
            <a:blip r:embed="rId11"/>
            <a:stretch>
              <a:fillRect l="-80" t="-14037" r="0" b="0"/>
            </a:stretch>
          </a:blipFill>
          <a:ln w="38100" cap="sq">
            <a:solidFill>
              <a:srgbClr val="000000"/>
            </a:solidFill>
            <a:prstDash val="solid"/>
            <a:miter/>
          </a:ln>
        </p:spPr>
      </p:sp>
      <p:sp>
        <p:nvSpPr>
          <p:cNvPr name="TextBox 9" id="9"/>
          <p:cNvSpPr txBox="true"/>
          <p:nvPr/>
        </p:nvSpPr>
        <p:spPr>
          <a:xfrm rot="0">
            <a:off x="639290" y="393099"/>
            <a:ext cx="8707431" cy="1239826"/>
          </a:xfrm>
          <a:prstGeom prst="rect">
            <a:avLst/>
          </a:prstGeom>
        </p:spPr>
        <p:txBody>
          <a:bodyPr anchor="t" rtlCol="false" tIns="0" lIns="0" bIns="0" rIns="0">
            <a:spAutoFit/>
          </a:bodyPr>
          <a:lstStyle/>
          <a:p>
            <a:pPr algn="l">
              <a:lnSpc>
                <a:spcPts val="9502"/>
              </a:lnSpc>
            </a:pPr>
            <a:r>
              <a:rPr lang="en-US" sz="8638">
                <a:solidFill>
                  <a:srgbClr val="06545D"/>
                </a:solidFill>
                <a:latin typeface="Sniglet"/>
                <a:ea typeface="Sniglet"/>
                <a:cs typeface="Sniglet"/>
                <a:sym typeface="Sniglet"/>
              </a:rPr>
              <a:t>Schemas</a:t>
            </a:r>
          </a:p>
        </p:txBody>
      </p:sp>
      <p:sp>
        <p:nvSpPr>
          <p:cNvPr name="TextBox 10" id="10"/>
          <p:cNvSpPr txBox="true"/>
          <p:nvPr/>
        </p:nvSpPr>
        <p:spPr>
          <a:xfrm rot="0">
            <a:off x="1569396" y="1880149"/>
            <a:ext cx="5379279" cy="669925"/>
          </a:xfrm>
          <a:prstGeom prst="rect">
            <a:avLst/>
          </a:prstGeom>
        </p:spPr>
        <p:txBody>
          <a:bodyPr anchor="t" rtlCol="false" tIns="0" lIns="0" bIns="0" rIns="0">
            <a:spAutoFit/>
          </a:bodyPr>
          <a:lstStyle/>
          <a:p>
            <a:pPr algn="ctr">
              <a:lnSpc>
                <a:spcPts val="5599"/>
              </a:lnSpc>
              <a:spcBef>
                <a:spcPct val="0"/>
              </a:spcBef>
            </a:pPr>
            <a:r>
              <a:rPr lang="en-US" sz="3999">
                <a:solidFill>
                  <a:srgbClr val="06545D"/>
                </a:solidFill>
                <a:latin typeface="Sniglet"/>
                <a:ea typeface="Sniglet"/>
                <a:cs typeface="Sniglet"/>
                <a:sym typeface="Sniglet"/>
              </a:rPr>
              <a:t>3. Categories table</a:t>
            </a:r>
          </a:p>
        </p:txBody>
      </p:sp>
      <p:sp>
        <p:nvSpPr>
          <p:cNvPr name="TextBox 11" id="11"/>
          <p:cNvSpPr txBox="true"/>
          <p:nvPr/>
        </p:nvSpPr>
        <p:spPr>
          <a:xfrm rot="0">
            <a:off x="1989782" y="6220460"/>
            <a:ext cx="4218980" cy="669925"/>
          </a:xfrm>
          <a:prstGeom prst="rect">
            <a:avLst/>
          </a:prstGeom>
        </p:spPr>
        <p:txBody>
          <a:bodyPr anchor="t" rtlCol="false" tIns="0" lIns="0" bIns="0" rIns="0">
            <a:spAutoFit/>
          </a:bodyPr>
          <a:lstStyle/>
          <a:p>
            <a:pPr algn="ctr">
              <a:lnSpc>
                <a:spcPts val="5599"/>
              </a:lnSpc>
              <a:spcBef>
                <a:spcPct val="0"/>
              </a:spcBef>
            </a:pPr>
            <a:r>
              <a:rPr lang="en-US" sz="3999">
                <a:solidFill>
                  <a:srgbClr val="06545D"/>
                </a:solidFill>
                <a:latin typeface="Sniglet"/>
                <a:ea typeface="Sniglet"/>
                <a:cs typeface="Sniglet"/>
                <a:sym typeface="Sniglet"/>
              </a:rPr>
              <a:t>4. Employees </a:t>
            </a:r>
            <a:r>
              <a:rPr lang="en-US" sz="3999">
                <a:solidFill>
                  <a:srgbClr val="06545D"/>
                </a:solidFill>
                <a:latin typeface="Sniglet"/>
                <a:ea typeface="Sniglet"/>
                <a:cs typeface="Sniglet"/>
                <a:sym typeface="Sniglet"/>
              </a:rPr>
              <a:t>table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248618" y="8359482"/>
            <a:ext cx="12695779" cy="5032145"/>
          </a:xfrm>
          <a:custGeom>
            <a:avLst/>
            <a:gdLst/>
            <a:ahLst/>
            <a:cxnLst/>
            <a:rect r="r" b="b" t="t" l="l"/>
            <a:pathLst>
              <a:path h="5032145" w="12695779">
                <a:moveTo>
                  <a:pt x="0" y="0"/>
                </a:moveTo>
                <a:lnTo>
                  <a:pt x="12695779" y="0"/>
                </a:lnTo>
                <a:lnTo>
                  <a:pt x="12695779" y="5032145"/>
                </a:lnTo>
                <a:lnTo>
                  <a:pt x="0" y="5032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78818" y="250610"/>
            <a:ext cx="2760965" cy="1556180"/>
          </a:xfrm>
          <a:custGeom>
            <a:avLst/>
            <a:gdLst/>
            <a:ahLst/>
            <a:cxnLst/>
            <a:rect r="r" b="b" t="t" l="l"/>
            <a:pathLst>
              <a:path h="1556180" w="2760965">
                <a:moveTo>
                  <a:pt x="0" y="0"/>
                </a:moveTo>
                <a:lnTo>
                  <a:pt x="2760964" y="0"/>
                </a:lnTo>
                <a:lnTo>
                  <a:pt x="2760964" y="1556180"/>
                </a:lnTo>
                <a:lnTo>
                  <a:pt x="0" y="155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569" y="6112295"/>
            <a:ext cx="2760965" cy="1556180"/>
          </a:xfrm>
          <a:custGeom>
            <a:avLst/>
            <a:gdLst/>
            <a:ahLst/>
            <a:cxnLst/>
            <a:rect r="r" b="b" t="t" l="l"/>
            <a:pathLst>
              <a:path h="1556180" w="2760965">
                <a:moveTo>
                  <a:pt x="0" y="0"/>
                </a:moveTo>
                <a:lnTo>
                  <a:pt x="2760965" y="0"/>
                </a:lnTo>
                <a:lnTo>
                  <a:pt x="2760965" y="1556180"/>
                </a:lnTo>
                <a:lnTo>
                  <a:pt x="0" y="1556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569466" y="1513194"/>
            <a:ext cx="9193870" cy="3039138"/>
          </a:xfrm>
          <a:custGeom>
            <a:avLst/>
            <a:gdLst/>
            <a:ahLst/>
            <a:cxnLst/>
            <a:rect r="r" b="b" t="t" l="l"/>
            <a:pathLst>
              <a:path h="3039138" w="9193870">
                <a:moveTo>
                  <a:pt x="0" y="0"/>
                </a:moveTo>
                <a:lnTo>
                  <a:pt x="9193871" y="0"/>
                </a:lnTo>
                <a:lnTo>
                  <a:pt x="9193871" y="3039138"/>
                </a:lnTo>
                <a:lnTo>
                  <a:pt x="0" y="3039138"/>
                </a:lnTo>
                <a:lnTo>
                  <a:pt x="0" y="0"/>
                </a:lnTo>
                <a:close/>
              </a:path>
            </a:pathLst>
          </a:custGeom>
          <a:blipFill>
            <a:blip r:embed="rId8"/>
            <a:stretch>
              <a:fillRect l="0" t="0" r="0" b="0"/>
            </a:stretch>
          </a:blipFill>
          <a:ln w="38100" cap="sq">
            <a:solidFill>
              <a:srgbClr val="000000"/>
            </a:solidFill>
            <a:prstDash val="solid"/>
            <a:miter/>
          </a:ln>
        </p:spPr>
      </p:sp>
      <p:sp>
        <p:nvSpPr>
          <p:cNvPr name="Freeform 6" id="6"/>
          <p:cNvSpPr/>
          <p:nvPr/>
        </p:nvSpPr>
        <p:spPr>
          <a:xfrm flipH="false" flipV="false" rot="0">
            <a:off x="9144000" y="5879067"/>
            <a:ext cx="8418824" cy="4007763"/>
          </a:xfrm>
          <a:custGeom>
            <a:avLst/>
            <a:gdLst/>
            <a:ahLst/>
            <a:cxnLst/>
            <a:rect r="r" b="b" t="t" l="l"/>
            <a:pathLst>
              <a:path h="4007763" w="8418824">
                <a:moveTo>
                  <a:pt x="0" y="0"/>
                </a:moveTo>
                <a:lnTo>
                  <a:pt x="8418824" y="0"/>
                </a:lnTo>
                <a:lnTo>
                  <a:pt x="8418824" y="4007763"/>
                </a:lnTo>
                <a:lnTo>
                  <a:pt x="0" y="4007763"/>
                </a:lnTo>
                <a:lnTo>
                  <a:pt x="0" y="0"/>
                </a:lnTo>
                <a:close/>
              </a:path>
            </a:pathLst>
          </a:custGeom>
          <a:blipFill>
            <a:blip r:embed="rId9"/>
            <a:stretch>
              <a:fillRect l="0" t="0" r="0" b="0"/>
            </a:stretch>
          </a:blipFill>
          <a:ln w="38100" cap="sq">
            <a:solidFill>
              <a:srgbClr val="000000"/>
            </a:solidFill>
            <a:prstDash val="solid"/>
            <a:miter/>
          </a:ln>
        </p:spPr>
      </p:sp>
      <p:sp>
        <p:nvSpPr>
          <p:cNvPr name="Freeform 7" id="7"/>
          <p:cNvSpPr/>
          <p:nvPr/>
        </p:nvSpPr>
        <p:spPr>
          <a:xfrm flipH="false" flipV="false" rot="0">
            <a:off x="188913" y="1513194"/>
            <a:ext cx="7887760" cy="2934981"/>
          </a:xfrm>
          <a:custGeom>
            <a:avLst/>
            <a:gdLst/>
            <a:ahLst/>
            <a:cxnLst/>
            <a:rect r="r" b="b" t="t" l="l"/>
            <a:pathLst>
              <a:path h="2934981" w="7887760">
                <a:moveTo>
                  <a:pt x="0" y="0"/>
                </a:moveTo>
                <a:lnTo>
                  <a:pt x="7887761" y="0"/>
                </a:lnTo>
                <a:lnTo>
                  <a:pt x="7887761" y="2934981"/>
                </a:lnTo>
                <a:lnTo>
                  <a:pt x="0" y="2934981"/>
                </a:lnTo>
                <a:lnTo>
                  <a:pt x="0" y="0"/>
                </a:lnTo>
                <a:close/>
              </a:path>
            </a:pathLst>
          </a:custGeom>
          <a:blipFill>
            <a:blip r:embed="rId10"/>
            <a:stretch>
              <a:fillRect l="0" t="0" r="0" b="0"/>
            </a:stretch>
          </a:blipFill>
          <a:ln w="38100" cap="sq">
            <a:solidFill>
              <a:srgbClr val="000000"/>
            </a:solidFill>
            <a:prstDash val="solid"/>
            <a:miter/>
          </a:ln>
        </p:spPr>
      </p:sp>
      <p:sp>
        <p:nvSpPr>
          <p:cNvPr name="Freeform 8" id="8"/>
          <p:cNvSpPr/>
          <p:nvPr/>
        </p:nvSpPr>
        <p:spPr>
          <a:xfrm flipH="false" flipV="false" rot="0">
            <a:off x="495373" y="5803578"/>
            <a:ext cx="7909502" cy="4158740"/>
          </a:xfrm>
          <a:custGeom>
            <a:avLst/>
            <a:gdLst/>
            <a:ahLst/>
            <a:cxnLst/>
            <a:rect r="r" b="b" t="t" l="l"/>
            <a:pathLst>
              <a:path h="4158740" w="7909502">
                <a:moveTo>
                  <a:pt x="0" y="0"/>
                </a:moveTo>
                <a:lnTo>
                  <a:pt x="7909502" y="0"/>
                </a:lnTo>
                <a:lnTo>
                  <a:pt x="7909502" y="4158740"/>
                </a:lnTo>
                <a:lnTo>
                  <a:pt x="0" y="4158740"/>
                </a:lnTo>
                <a:lnTo>
                  <a:pt x="0" y="0"/>
                </a:lnTo>
                <a:close/>
              </a:path>
            </a:pathLst>
          </a:custGeom>
          <a:blipFill>
            <a:blip r:embed="rId11"/>
            <a:stretch>
              <a:fillRect l="0" t="0" r="0" b="0"/>
            </a:stretch>
          </a:blipFill>
          <a:ln w="38100" cap="sq">
            <a:solidFill>
              <a:srgbClr val="000000"/>
            </a:solidFill>
            <a:prstDash val="solid"/>
            <a:miter/>
          </a:ln>
        </p:spPr>
      </p:sp>
      <p:sp>
        <p:nvSpPr>
          <p:cNvPr name="TextBox 9" id="9"/>
          <p:cNvSpPr txBox="true"/>
          <p:nvPr/>
        </p:nvSpPr>
        <p:spPr>
          <a:xfrm rot="0">
            <a:off x="366287" y="358775"/>
            <a:ext cx="5379279" cy="669925"/>
          </a:xfrm>
          <a:prstGeom prst="rect">
            <a:avLst/>
          </a:prstGeom>
        </p:spPr>
        <p:txBody>
          <a:bodyPr anchor="t" rtlCol="false" tIns="0" lIns="0" bIns="0" rIns="0">
            <a:spAutoFit/>
          </a:bodyPr>
          <a:lstStyle/>
          <a:p>
            <a:pPr algn="ctr">
              <a:lnSpc>
                <a:spcPts val="5599"/>
              </a:lnSpc>
              <a:spcBef>
                <a:spcPct val="0"/>
              </a:spcBef>
            </a:pPr>
            <a:r>
              <a:rPr lang="en-US" sz="3999">
                <a:solidFill>
                  <a:srgbClr val="06545D"/>
                </a:solidFill>
                <a:latin typeface="Sniglet"/>
                <a:ea typeface="Sniglet"/>
                <a:cs typeface="Sniglet"/>
                <a:sym typeface="Sniglet"/>
              </a:rPr>
              <a:t>5. Customers table</a:t>
            </a:r>
          </a:p>
        </p:txBody>
      </p:sp>
      <p:sp>
        <p:nvSpPr>
          <p:cNvPr name="TextBox 10" id="10"/>
          <p:cNvSpPr txBox="true"/>
          <p:nvPr/>
        </p:nvSpPr>
        <p:spPr>
          <a:xfrm rot="0">
            <a:off x="2437603" y="5076825"/>
            <a:ext cx="3209231" cy="669925"/>
          </a:xfrm>
          <a:prstGeom prst="rect">
            <a:avLst/>
          </a:prstGeom>
        </p:spPr>
        <p:txBody>
          <a:bodyPr anchor="t" rtlCol="false" tIns="0" lIns="0" bIns="0" rIns="0">
            <a:spAutoFit/>
          </a:bodyPr>
          <a:lstStyle/>
          <a:p>
            <a:pPr algn="ctr">
              <a:lnSpc>
                <a:spcPts val="5599"/>
              </a:lnSpc>
              <a:spcBef>
                <a:spcPct val="0"/>
              </a:spcBef>
            </a:pPr>
            <a:r>
              <a:rPr lang="en-US" sz="3999">
                <a:solidFill>
                  <a:srgbClr val="06545D"/>
                </a:solidFill>
                <a:latin typeface="Sniglet"/>
                <a:ea typeface="Sniglet"/>
                <a:cs typeface="Sniglet"/>
                <a:sym typeface="Sniglet"/>
              </a:rPr>
              <a:t>6. orders </a:t>
            </a:r>
            <a:r>
              <a:rPr lang="en-US" sz="3999">
                <a:solidFill>
                  <a:srgbClr val="06545D"/>
                </a:solidFill>
                <a:latin typeface="Sniglet"/>
                <a:ea typeface="Sniglet"/>
                <a:cs typeface="Sniglet"/>
                <a:sym typeface="Sniglet"/>
              </a:rPr>
              <a:t>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6F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868721" y="7417161"/>
            <a:ext cx="12695779" cy="5032145"/>
          </a:xfrm>
          <a:custGeom>
            <a:avLst/>
            <a:gdLst/>
            <a:ahLst/>
            <a:cxnLst/>
            <a:rect r="r" b="b" t="t" l="l"/>
            <a:pathLst>
              <a:path h="5032145" w="12695779">
                <a:moveTo>
                  <a:pt x="0" y="0"/>
                </a:moveTo>
                <a:lnTo>
                  <a:pt x="12695779" y="0"/>
                </a:lnTo>
                <a:lnTo>
                  <a:pt x="12695779" y="5032146"/>
                </a:lnTo>
                <a:lnTo>
                  <a:pt x="0" y="5032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78818" y="250610"/>
            <a:ext cx="2760965" cy="1556180"/>
          </a:xfrm>
          <a:custGeom>
            <a:avLst/>
            <a:gdLst/>
            <a:ahLst/>
            <a:cxnLst/>
            <a:rect r="r" b="b" t="t" l="l"/>
            <a:pathLst>
              <a:path h="1556180" w="2760965">
                <a:moveTo>
                  <a:pt x="0" y="0"/>
                </a:moveTo>
                <a:lnTo>
                  <a:pt x="2760964" y="0"/>
                </a:lnTo>
                <a:lnTo>
                  <a:pt x="2760964" y="1556180"/>
                </a:lnTo>
                <a:lnTo>
                  <a:pt x="0" y="1556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1569" y="6112295"/>
            <a:ext cx="2760965" cy="1556180"/>
          </a:xfrm>
          <a:custGeom>
            <a:avLst/>
            <a:gdLst/>
            <a:ahLst/>
            <a:cxnLst/>
            <a:rect r="r" b="b" t="t" l="l"/>
            <a:pathLst>
              <a:path h="1556180" w="2760965">
                <a:moveTo>
                  <a:pt x="0" y="0"/>
                </a:moveTo>
                <a:lnTo>
                  <a:pt x="2760965" y="0"/>
                </a:lnTo>
                <a:lnTo>
                  <a:pt x="2760965" y="1556180"/>
                </a:lnTo>
                <a:lnTo>
                  <a:pt x="0" y="1556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955419" y="4043449"/>
            <a:ext cx="9144000" cy="5474994"/>
          </a:xfrm>
          <a:custGeom>
            <a:avLst/>
            <a:gdLst/>
            <a:ahLst/>
            <a:cxnLst/>
            <a:rect r="r" b="b" t="t" l="l"/>
            <a:pathLst>
              <a:path h="5474994" w="9144000">
                <a:moveTo>
                  <a:pt x="0" y="0"/>
                </a:moveTo>
                <a:lnTo>
                  <a:pt x="9144000" y="0"/>
                </a:lnTo>
                <a:lnTo>
                  <a:pt x="9144000" y="5474993"/>
                </a:lnTo>
                <a:lnTo>
                  <a:pt x="0" y="5474993"/>
                </a:lnTo>
                <a:lnTo>
                  <a:pt x="0" y="0"/>
                </a:lnTo>
                <a:close/>
              </a:path>
            </a:pathLst>
          </a:custGeom>
          <a:blipFill>
            <a:blip r:embed="rId8"/>
            <a:stretch>
              <a:fillRect l="0" t="0" r="0" b="0"/>
            </a:stretch>
          </a:blipFill>
          <a:ln w="38100" cap="sq">
            <a:solidFill>
              <a:srgbClr val="000000"/>
            </a:solidFill>
            <a:prstDash val="solid"/>
            <a:miter/>
          </a:ln>
        </p:spPr>
      </p:sp>
      <p:sp>
        <p:nvSpPr>
          <p:cNvPr name="Freeform 6" id="6"/>
          <p:cNvSpPr/>
          <p:nvPr/>
        </p:nvSpPr>
        <p:spPr>
          <a:xfrm flipH="false" flipV="false" rot="0">
            <a:off x="217713" y="2653205"/>
            <a:ext cx="8522911" cy="5140106"/>
          </a:xfrm>
          <a:custGeom>
            <a:avLst/>
            <a:gdLst/>
            <a:ahLst/>
            <a:cxnLst/>
            <a:rect r="r" b="b" t="t" l="l"/>
            <a:pathLst>
              <a:path h="5140106" w="8522911">
                <a:moveTo>
                  <a:pt x="0" y="0"/>
                </a:moveTo>
                <a:lnTo>
                  <a:pt x="8522911" y="0"/>
                </a:lnTo>
                <a:lnTo>
                  <a:pt x="8522911" y="5140106"/>
                </a:lnTo>
                <a:lnTo>
                  <a:pt x="0" y="5140106"/>
                </a:lnTo>
                <a:lnTo>
                  <a:pt x="0" y="0"/>
                </a:lnTo>
                <a:close/>
              </a:path>
            </a:pathLst>
          </a:custGeom>
          <a:blipFill>
            <a:blip r:embed="rId9"/>
            <a:stretch>
              <a:fillRect l="0" t="0" r="0" b="0"/>
            </a:stretch>
          </a:blipFill>
          <a:ln w="38100" cap="sq">
            <a:solidFill>
              <a:srgbClr val="000000"/>
            </a:solidFill>
            <a:prstDash val="solid"/>
            <a:miter/>
          </a:ln>
        </p:spPr>
      </p:sp>
      <p:sp>
        <p:nvSpPr>
          <p:cNvPr name="TextBox 7" id="7"/>
          <p:cNvSpPr txBox="true"/>
          <p:nvPr/>
        </p:nvSpPr>
        <p:spPr>
          <a:xfrm rot="0">
            <a:off x="639290" y="393099"/>
            <a:ext cx="8707431" cy="1239826"/>
          </a:xfrm>
          <a:prstGeom prst="rect">
            <a:avLst/>
          </a:prstGeom>
        </p:spPr>
        <p:txBody>
          <a:bodyPr anchor="t" rtlCol="false" tIns="0" lIns="0" bIns="0" rIns="0">
            <a:spAutoFit/>
          </a:bodyPr>
          <a:lstStyle/>
          <a:p>
            <a:pPr algn="l">
              <a:lnSpc>
                <a:spcPts val="9502"/>
              </a:lnSpc>
            </a:pPr>
            <a:r>
              <a:rPr lang="en-US" sz="8638">
                <a:solidFill>
                  <a:srgbClr val="06545D"/>
                </a:solidFill>
                <a:latin typeface="Sniglet"/>
                <a:ea typeface="Sniglet"/>
                <a:cs typeface="Sniglet"/>
                <a:sym typeface="Sniglet"/>
              </a:rPr>
              <a:t>Schemas</a:t>
            </a:r>
          </a:p>
        </p:txBody>
      </p:sp>
      <p:sp>
        <p:nvSpPr>
          <p:cNvPr name="TextBox 8" id="8"/>
          <p:cNvSpPr txBox="true"/>
          <p:nvPr/>
        </p:nvSpPr>
        <p:spPr>
          <a:xfrm rot="0">
            <a:off x="418638" y="1740115"/>
            <a:ext cx="5379279" cy="669925"/>
          </a:xfrm>
          <a:prstGeom prst="rect">
            <a:avLst/>
          </a:prstGeom>
        </p:spPr>
        <p:txBody>
          <a:bodyPr anchor="t" rtlCol="false" tIns="0" lIns="0" bIns="0" rIns="0">
            <a:spAutoFit/>
          </a:bodyPr>
          <a:lstStyle/>
          <a:p>
            <a:pPr algn="ctr">
              <a:lnSpc>
                <a:spcPts val="5599"/>
              </a:lnSpc>
              <a:spcBef>
                <a:spcPct val="0"/>
              </a:spcBef>
            </a:pPr>
            <a:r>
              <a:rPr lang="en-US" sz="3999">
                <a:solidFill>
                  <a:srgbClr val="06545D"/>
                </a:solidFill>
                <a:latin typeface="Sniglet"/>
                <a:ea typeface="Sniglet"/>
                <a:cs typeface="Sniglet"/>
                <a:sym typeface="Sniglet"/>
              </a:rPr>
              <a:t>7. Products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DAGqBVhvqgA</dc:identifier>
  <dcterms:modified xsi:type="dcterms:W3CDTF">2011-08-01T06:04:30Z</dcterms:modified>
  <cp:revision>1</cp:revision>
  <dc:title>Cream Colorful Playful Food Store Presentation</dc:title>
</cp:coreProperties>
</file>